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  <p:sldId id="267" r:id="rId7"/>
    <p:sldId id="266" r:id="rId8"/>
    <p:sldId id="269" r:id="rId9"/>
    <p:sldId id="275" r:id="rId10"/>
    <p:sldId id="273" r:id="rId11"/>
    <p:sldId id="272" r:id="rId12"/>
    <p:sldId id="277" r:id="rId13"/>
    <p:sldId id="282" r:id="rId14"/>
    <p:sldId id="281" r:id="rId15"/>
    <p:sldId id="285" r:id="rId16"/>
    <p:sldId id="291" r:id="rId17"/>
    <p:sldId id="290" r:id="rId18"/>
    <p:sldId id="293" r:id="rId19"/>
    <p:sldId id="294" r:id="rId20"/>
    <p:sldId id="325" r:id="rId21"/>
    <p:sldId id="298" r:id="rId22"/>
    <p:sldId id="301" r:id="rId23"/>
    <p:sldId id="307" r:id="rId24"/>
    <p:sldId id="306" r:id="rId25"/>
    <p:sldId id="309" r:id="rId26"/>
    <p:sldId id="310" r:id="rId27"/>
    <p:sldId id="315" r:id="rId28"/>
    <p:sldId id="314" r:id="rId29"/>
    <p:sldId id="317" r:id="rId30"/>
    <p:sldId id="318" r:id="rId31"/>
    <p:sldId id="323" r:id="rId32"/>
    <p:sldId id="322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35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70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27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8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9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11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9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5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0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13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21CA1-43E9-F54B-90BA-F760A3598BA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4D84-E41F-8D4E-B01F-D3B24B7A5B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2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2425"/>
            <a:ext cx="7772400" cy="1470025"/>
          </a:xfrm>
        </p:spPr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78200"/>
            <a:ext cx="6400800" cy="1752600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O&amp;M aspects</a:t>
            </a:r>
          </a:p>
          <a:p>
            <a:r>
              <a:rPr lang="fr-FR" b="1" i="1" dirty="0" err="1">
                <a:solidFill>
                  <a:srgbClr val="FF0000"/>
                </a:solidFill>
              </a:rPr>
              <a:t>Health</a:t>
            </a:r>
            <a:r>
              <a:rPr lang="fr-FR" b="1" i="1" dirty="0">
                <a:solidFill>
                  <a:srgbClr val="FF0000"/>
                </a:solidFill>
              </a:rPr>
              <a:t> Aspects &amp; </a:t>
            </a:r>
            <a:r>
              <a:rPr lang="fr-FR" b="1" i="1" dirty="0" err="1">
                <a:solidFill>
                  <a:srgbClr val="FF0000"/>
                </a:solidFill>
              </a:rPr>
              <a:t>Acceptance</a:t>
            </a:r>
            <a:endParaRPr lang="fr-FR" b="1" i="1" dirty="0" smtClean="0">
              <a:solidFill>
                <a:srgbClr val="FF0000"/>
              </a:solidFill>
            </a:endParaRPr>
          </a:p>
          <a:p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1333" y="6338501"/>
            <a:ext cx="5470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Compendium of </a:t>
            </a:r>
            <a:r>
              <a:rPr lang="fr-FR" baseline="30000" dirty="0" err="1"/>
              <a:t>Sanitation</a:t>
            </a:r>
            <a:r>
              <a:rPr lang="fr-FR" baseline="30000" dirty="0"/>
              <a:t> </a:t>
            </a:r>
            <a:r>
              <a:rPr lang="fr-FR" baseline="30000" dirty="0" err="1"/>
              <a:t>Systems</a:t>
            </a:r>
            <a:r>
              <a:rPr lang="fr-FR" baseline="30000" dirty="0"/>
              <a:t> and Technologies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5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An </a:t>
            </a:r>
            <a:r>
              <a:rPr lang="fr-FR" sz="1800" dirty="0" err="1"/>
              <a:t>anaerobic</a:t>
            </a:r>
            <a:r>
              <a:rPr lang="fr-FR" sz="1800" dirty="0"/>
              <a:t>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requires</a:t>
            </a:r>
            <a:r>
              <a:rPr lang="fr-FR" sz="1800" dirty="0"/>
              <a:t> a start-up </a:t>
            </a:r>
            <a:r>
              <a:rPr lang="fr-FR" sz="1800" dirty="0" err="1"/>
              <a:t>period</a:t>
            </a:r>
            <a:r>
              <a:rPr lang="fr-FR" sz="1800" dirty="0"/>
              <a:t> of 6 to 9 </a:t>
            </a:r>
            <a:r>
              <a:rPr lang="fr-FR" sz="1800" dirty="0" err="1"/>
              <a:t>months</a:t>
            </a:r>
            <a:r>
              <a:rPr lang="fr-FR" sz="1800" dirty="0"/>
              <a:t> to </a:t>
            </a:r>
            <a:r>
              <a:rPr lang="fr-FR" sz="1800" dirty="0" err="1"/>
              <a:t>reach</a:t>
            </a:r>
            <a:r>
              <a:rPr lang="fr-FR" sz="1800" dirty="0"/>
              <a:t> full </a:t>
            </a:r>
            <a:r>
              <a:rPr lang="fr-FR" sz="1800" dirty="0" err="1"/>
              <a:t>treatment</a:t>
            </a:r>
            <a:r>
              <a:rPr lang="fr-FR" sz="1800" dirty="0"/>
              <a:t> capacity </a:t>
            </a:r>
            <a:r>
              <a:rPr lang="fr-FR" sz="1800" dirty="0" err="1"/>
              <a:t>since</a:t>
            </a:r>
            <a:r>
              <a:rPr lang="fr-FR" sz="1800" dirty="0"/>
              <a:t> the slow </a:t>
            </a:r>
            <a:r>
              <a:rPr lang="fr-FR" sz="1800" dirty="0" err="1"/>
              <a:t>growing</a:t>
            </a:r>
            <a:r>
              <a:rPr lang="fr-FR" sz="1800" dirty="0"/>
              <a:t> </a:t>
            </a:r>
            <a:r>
              <a:rPr lang="fr-FR" sz="1800" dirty="0" err="1"/>
              <a:t>anaer</a:t>
            </a:r>
            <a:r>
              <a:rPr lang="fr-FR" sz="1800" dirty="0"/>
              <a:t>- </a:t>
            </a:r>
            <a:r>
              <a:rPr lang="fr-FR" sz="1800" dirty="0" err="1"/>
              <a:t>obic</a:t>
            </a:r>
            <a:r>
              <a:rPr lang="fr-FR" sz="1800" dirty="0"/>
              <a:t> </a:t>
            </a:r>
            <a:r>
              <a:rPr lang="fr-FR" sz="1800" dirty="0" err="1"/>
              <a:t>biomass</a:t>
            </a:r>
            <a:r>
              <a:rPr lang="fr-FR" sz="1800" dirty="0"/>
              <a:t> first </a:t>
            </a:r>
            <a:r>
              <a:rPr lang="fr-FR" sz="1800" dirty="0" err="1"/>
              <a:t>needs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established</a:t>
            </a:r>
            <a:r>
              <a:rPr lang="fr-FR" sz="1800" dirty="0"/>
              <a:t> on the </a:t>
            </a:r>
            <a:r>
              <a:rPr lang="fr-FR" sz="1800" dirty="0" err="1"/>
              <a:t>filter</a:t>
            </a:r>
            <a:r>
              <a:rPr lang="fr-FR" sz="1800" dirty="0"/>
              <a:t> media. To </a:t>
            </a:r>
            <a:r>
              <a:rPr lang="fr-FR" sz="1800" dirty="0" err="1"/>
              <a:t>reduce</a:t>
            </a:r>
            <a:r>
              <a:rPr lang="fr-FR" sz="1800" dirty="0"/>
              <a:t> start-up time, the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inocu</a:t>
            </a:r>
            <a:r>
              <a:rPr lang="fr-FR" sz="1800" dirty="0"/>
              <a:t>- </a:t>
            </a:r>
            <a:r>
              <a:rPr lang="fr-FR" sz="1800" dirty="0" err="1"/>
              <a:t>lated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anaerobic</a:t>
            </a:r>
            <a:r>
              <a:rPr lang="fr-FR" sz="1800" dirty="0"/>
              <a:t> </a:t>
            </a:r>
            <a:r>
              <a:rPr lang="fr-FR" sz="1800" dirty="0" err="1"/>
              <a:t>bacteria</a:t>
            </a:r>
            <a:r>
              <a:rPr lang="fr-FR" sz="1800" dirty="0"/>
              <a:t>, </a:t>
            </a:r>
            <a:r>
              <a:rPr lang="fr-FR" sz="1800" dirty="0" err="1"/>
              <a:t>e.g</a:t>
            </a:r>
            <a:r>
              <a:rPr lang="fr-FR" sz="1800" dirty="0"/>
              <a:t>., by </a:t>
            </a:r>
            <a:r>
              <a:rPr lang="fr-FR" sz="1800" dirty="0" err="1"/>
              <a:t>spraying</a:t>
            </a:r>
            <a:r>
              <a:rPr lang="fr-FR" sz="1800" dirty="0"/>
              <a:t> </a:t>
            </a:r>
            <a:r>
              <a:rPr lang="fr-FR" sz="1800" dirty="0" err="1"/>
              <a:t>Septic</a:t>
            </a:r>
            <a:r>
              <a:rPr lang="fr-FR" sz="1800" dirty="0"/>
              <a:t> Tank </a:t>
            </a:r>
            <a:r>
              <a:rPr lang="fr-FR" sz="1800" dirty="0" err="1"/>
              <a:t>sludge</a:t>
            </a:r>
            <a:r>
              <a:rPr lang="fr-FR" sz="1800" dirty="0"/>
              <a:t> onto the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r>
              <a:rPr lang="fr-FR" sz="1800" dirty="0"/>
              <a:t>. The flow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gradually</a:t>
            </a:r>
            <a:r>
              <a:rPr lang="fr-FR" sz="1800" dirty="0"/>
              <a:t> </a:t>
            </a:r>
            <a:r>
              <a:rPr lang="fr-FR" sz="1800" dirty="0" err="1"/>
              <a:t>increased</a:t>
            </a:r>
            <a:r>
              <a:rPr lang="fr-FR" sz="1800" dirty="0"/>
              <a:t> over time. </a:t>
            </a:r>
            <a:r>
              <a:rPr lang="fr-FR" sz="1800" dirty="0" err="1"/>
              <a:t>Because</a:t>
            </a:r>
            <a:r>
              <a:rPr lang="fr-FR" sz="1800" dirty="0"/>
              <a:t> of the </a:t>
            </a:r>
            <a:r>
              <a:rPr lang="fr-FR" sz="1800" dirty="0" err="1"/>
              <a:t>delicate</a:t>
            </a:r>
            <a:r>
              <a:rPr lang="fr-FR" sz="1800" dirty="0"/>
              <a:t> </a:t>
            </a:r>
            <a:r>
              <a:rPr lang="fr-FR" sz="1800" dirty="0" err="1"/>
              <a:t>ecology</a:t>
            </a:r>
            <a:r>
              <a:rPr lang="fr-FR" sz="1800" dirty="0"/>
              <a:t>, care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not to </a:t>
            </a:r>
            <a:r>
              <a:rPr lang="fr-FR" sz="1800" dirty="0" err="1"/>
              <a:t>discharge</a:t>
            </a:r>
            <a:r>
              <a:rPr lang="fr-FR" sz="1800" dirty="0"/>
              <a:t> </a:t>
            </a:r>
            <a:r>
              <a:rPr lang="fr-FR" sz="1800" dirty="0" err="1"/>
              <a:t>harsh</a:t>
            </a:r>
            <a:r>
              <a:rPr lang="fr-FR" sz="1800" dirty="0"/>
              <a:t> </a:t>
            </a:r>
            <a:r>
              <a:rPr lang="fr-FR" sz="1800" dirty="0" err="1"/>
              <a:t>chemicals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the </a:t>
            </a:r>
            <a:r>
              <a:rPr lang="fr-FR" sz="1800" dirty="0" err="1"/>
              <a:t>anaerobic</a:t>
            </a:r>
            <a:r>
              <a:rPr lang="fr-FR" sz="1800" dirty="0"/>
              <a:t> </a:t>
            </a:r>
            <a:r>
              <a:rPr lang="fr-FR" sz="1800" dirty="0" err="1"/>
              <a:t>filter</a:t>
            </a:r>
            <a:r>
              <a:rPr lang="fr-FR" sz="1800" dirty="0"/>
              <a:t>. </a:t>
            </a:r>
          </a:p>
          <a:p>
            <a:r>
              <a:rPr lang="fr-FR" sz="1800" dirty="0" err="1"/>
              <a:t>Scum</a:t>
            </a:r>
            <a:r>
              <a:rPr lang="fr-FR" sz="1800" dirty="0"/>
              <a:t> and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levels</a:t>
            </a:r>
            <a:r>
              <a:rPr lang="fr-FR" sz="1800" dirty="0"/>
              <a:t> </a:t>
            </a:r>
            <a:r>
              <a:rPr lang="fr-FR" sz="1800" dirty="0" err="1"/>
              <a:t>need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monitored</a:t>
            </a:r>
            <a:r>
              <a:rPr lang="fr-FR" sz="1800" dirty="0"/>
              <a:t> to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the tank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functioning</a:t>
            </a:r>
            <a:r>
              <a:rPr lang="fr-FR" sz="1800" dirty="0"/>
              <a:t> </a:t>
            </a:r>
            <a:r>
              <a:rPr lang="fr-FR" sz="1800" dirty="0" err="1"/>
              <a:t>well</a:t>
            </a:r>
            <a:r>
              <a:rPr lang="fr-FR" sz="1800" dirty="0"/>
              <a:t>. Over time, </a:t>
            </a:r>
            <a:r>
              <a:rPr lang="fr-FR" sz="1800" dirty="0" err="1"/>
              <a:t>solids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clog</a:t>
            </a:r>
            <a:r>
              <a:rPr lang="fr-FR" sz="1800" dirty="0"/>
              <a:t> the pores of the </a:t>
            </a:r>
            <a:r>
              <a:rPr lang="fr-FR" sz="1800" dirty="0" err="1"/>
              <a:t>filter</a:t>
            </a:r>
            <a:r>
              <a:rPr lang="fr-FR" sz="1800" dirty="0"/>
              <a:t>. As </a:t>
            </a:r>
            <a:r>
              <a:rPr lang="fr-FR" sz="1800" dirty="0" err="1"/>
              <a:t>well</a:t>
            </a:r>
            <a:r>
              <a:rPr lang="fr-FR" sz="1800" dirty="0"/>
              <a:t>, the </a:t>
            </a:r>
            <a:r>
              <a:rPr lang="fr-FR" sz="1800" dirty="0" err="1"/>
              <a:t>growing</a:t>
            </a:r>
            <a:r>
              <a:rPr lang="fr-FR" sz="1800" dirty="0"/>
              <a:t> </a:t>
            </a:r>
            <a:r>
              <a:rPr lang="fr-FR" sz="1800" dirty="0" err="1"/>
              <a:t>bacterial</a:t>
            </a:r>
            <a:r>
              <a:rPr lang="fr-FR" sz="1800" dirty="0"/>
              <a:t> mass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become</a:t>
            </a:r>
            <a:r>
              <a:rPr lang="fr-FR" sz="1800" dirty="0"/>
              <a:t> </a:t>
            </a:r>
            <a:r>
              <a:rPr lang="fr-FR" sz="1800" dirty="0" err="1"/>
              <a:t>too</a:t>
            </a:r>
            <a:r>
              <a:rPr lang="fr-FR" sz="1800" dirty="0"/>
              <a:t> </a:t>
            </a:r>
            <a:r>
              <a:rPr lang="fr-FR" sz="1800" dirty="0" err="1"/>
              <a:t>thick</a:t>
            </a:r>
            <a:r>
              <a:rPr lang="fr-FR" sz="1800" dirty="0"/>
              <a:t>, break off and </a:t>
            </a:r>
            <a:r>
              <a:rPr lang="fr-FR" sz="1800" dirty="0" err="1"/>
              <a:t>eventually</a:t>
            </a:r>
            <a:r>
              <a:rPr lang="fr-FR" sz="1800" dirty="0"/>
              <a:t> </a:t>
            </a:r>
            <a:r>
              <a:rPr lang="fr-FR" sz="1800" dirty="0" err="1"/>
              <a:t>clog</a:t>
            </a:r>
            <a:r>
              <a:rPr lang="fr-FR" sz="1800" dirty="0"/>
              <a:t> pores. </a:t>
            </a:r>
            <a:r>
              <a:rPr lang="fr-FR" sz="1800" dirty="0" err="1"/>
              <a:t>When</a:t>
            </a:r>
            <a:r>
              <a:rPr lang="fr-FR" sz="1800" dirty="0"/>
              <a:t> the </a:t>
            </a:r>
            <a:r>
              <a:rPr lang="fr-FR" sz="1800" dirty="0" err="1"/>
              <a:t>efficiency</a:t>
            </a:r>
            <a:r>
              <a:rPr lang="fr-FR" sz="1800" dirty="0"/>
              <a:t> </a:t>
            </a:r>
            <a:r>
              <a:rPr lang="fr-FR" sz="1800" dirty="0" err="1"/>
              <a:t>decreases</a:t>
            </a:r>
            <a:r>
              <a:rPr lang="fr-FR" sz="1800" dirty="0"/>
              <a:t>, the </a:t>
            </a:r>
            <a:r>
              <a:rPr lang="fr-FR" sz="1800" dirty="0" err="1"/>
              <a:t>filter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cleaned</a:t>
            </a:r>
            <a:r>
              <a:rPr lang="fr-FR" sz="1800" dirty="0"/>
              <a:t>. This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done</a:t>
            </a:r>
            <a:r>
              <a:rPr lang="fr-FR" sz="1800" dirty="0"/>
              <a:t> by running the system in reverse mode (</a:t>
            </a:r>
            <a:r>
              <a:rPr lang="fr-FR" sz="1800" dirty="0" err="1"/>
              <a:t>backwashing</a:t>
            </a:r>
            <a:r>
              <a:rPr lang="fr-FR" sz="1800" dirty="0"/>
              <a:t>) or by </a:t>
            </a:r>
            <a:r>
              <a:rPr lang="fr-FR" sz="1800" dirty="0" err="1"/>
              <a:t>removing</a:t>
            </a:r>
            <a:r>
              <a:rPr lang="fr-FR" sz="1800" dirty="0"/>
              <a:t> and clean- </a:t>
            </a:r>
            <a:r>
              <a:rPr lang="fr-FR" sz="1800" dirty="0" err="1"/>
              <a:t>ing</a:t>
            </a:r>
            <a:r>
              <a:rPr lang="fr-FR" sz="1800" dirty="0"/>
              <a:t> the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r>
              <a:rPr lang="fr-FR" sz="1800" dirty="0"/>
              <a:t>.</a:t>
            </a:r>
            <a:br>
              <a:rPr lang="fr-FR" sz="1800" dirty="0"/>
            </a:br>
            <a:r>
              <a:rPr lang="fr-FR" sz="1800" dirty="0" err="1"/>
              <a:t>Anaerobic</a:t>
            </a:r>
            <a:r>
              <a:rPr lang="fr-FR" sz="1800" dirty="0"/>
              <a:t> </a:t>
            </a:r>
            <a:r>
              <a:rPr lang="fr-FR" sz="1800" dirty="0" err="1"/>
              <a:t>filter</a:t>
            </a:r>
            <a:r>
              <a:rPr lang="fr-FR" sz="1800" dirty="0"/>
              <a:t> tanks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checked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time to time to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they</a:t>
            </a:r>
            <a:r>
              <a:rPr lang="fr-FR" sz="1800" dirty="0"/>
              <a:t> are </a:t>
            </a:r>
            <a:r>
              <a:rPr lang="fr-FR" sz="1800" dirty="0" err="1"/>
              <a:t>watertight</a:t>
            </a:r>
            <a:r>
              <a:rPr lang="fr-FR" sz="1800" dirty="0"/>
              <a:t> </a:t>
            </a:r>
          </a:p>
          <a:p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0905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Under normal </a:t>
            </a:r>
            <a:r>
              <a:rPr lang="fr-FR" sz="1800" dirty="0" err="1"/>
              <a:t>oper</a:t>
            </a:r>
            <a:r>
              <a:rPr lang="fr-FR" sz="1800" dirty="0"/>
              <a:t>- </a:t>
            </a:r>
            <a:r>
              <a:rPr lang="fr-FR" sz="1800" dirty="0" err="1"/>
              <a:t>ating</a:t>
            </a:r>
            <a:r>
              <a:rPr lang="fr-FR" sz="1800" dirty="0"/>
              <a:t> conditions, </a:t>
            </a:r>
            <a:r>
              <a:rPr lang="fr-FR" sz="1800" dirty="0" err="1"/>
              <a:t>users</a:t>
            </a:r>
            <a:r>
              <a:rPr lang="fr-FR" sz="1800" dirty="0"/>
              <a:t> do not come in contact </a:t>
            </a:r>
            <a:r>
              <a:rPr lang="fr-FR" sz="1800" dirty="0" err="1"/>
              <a:t>with</a:t>
            </a:r>
            <a:r>
              <a:rPr lang="fr-FR" sz="1800" dirty="0"/>
              <a:t> the influent or effluent. Effluent, </a:t>
            </a:r>
            <a:r>
              <a:rPr lang="fr-FR" sz="1800" dirty="0" err="1"/>
              <a:t>scum</a:t>
            </a:r>
            <a:r>
              <a:rPr lang="fr-FR" sz="1800" dirty="0"/>
              <a:t> and </a:t>
            </a:r>
            <a:r>
              <a:rPr lang="fr-FR" sz="1800" dirty="0" err="1"/>
              <a:t>sludge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handled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care as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contain</a:t>
            </a:r>
            <a:r>
              <a:rPr lang="fr-FR" sz="1800" dirty="0"/>
              <a:t> </a:t>
            </a:r>
            <a:r>
              <a:rPr lang="fr-FR" sz="1800" dirty="0" err="1"/>
              <a:t>high</a:t>
            </a:r>
            <a:r>
              <a:rPr lang="fr-FR" sz="1800" dirty="0"/>
              <a:t> </a:t>
            </a:r>
            <a:r>
              <a:rPr lang="fr-FR" sz="1800" dirty="0" err="1"/>
              <a:t>levels</a:t>
            </a:r>
            <a:r>
              <a:rPr lang="fr-FR" sz="1800" dirty="0"/>
              <a:t> of </a:t>
            </a:r>
            <a:r>
              <a:rPr lang="fr-FR" sz="1800" dirty="0" err="1"/>
              <a:t>path</a:t>
            </a:r>
            <a:r>
              <a:rPr lang="fr-FR" sz="1800" dirty="0"/>
              <a:t>- </a:t>
            </a:r>
            <a:r>
              <a:rPr lang="fr-FR" sz="1800" dirty="0" err="1"/>
              <a:t>ogenic</a:t>
            </a:r>
            <a:r>
              <a:rPr lang="fr-FR" sz="1800" dirty="0"/>
              <a:t> </a:t>
            </a:r>
            <a:r>
              <a:rPr lang="fr-FR" sz="1800" dirty="0" err="1"/>
              <a:t>organisms</a:t>
            </a:r>
            <a:r>
              <a:rPr lang="fr-FR" sz="1800" dirty="0"/>
              <a:t>. The effluent </a:t>
            </a:r>
            <a:r>
              <a:rPr lang="fr-FR" sz="1800" dirty="0" err="1"/>
              <a:t>contains</a:t>
            </a:r>
            <a:r>
              <a:rPr lang="fr-FR" sz="1800" dirty="0"/>
              <a:t> </a:t>
            </a:r>
            <a:r>
              <a:rPr lang="fr-FR" sz="1800" dirty="0" err="1"/>
              <a:t>odorous</a:t>
            </a:r>
            <a:r>
              <a:rPr lang="fr-FR" sz="1800" dirty="0"/>
              <a:t> </a:t>
            </a:r>
            <a:r>
              <a:rPr lang="fr-FR" sz="1800" dirty="0" err="1"/>
              <a:t>com</a:t>
            </a:r>
            <a:r>
              <a:rPr lang="fr-FR" sz="1800" dirty="0"/>
              <a:t>- pounds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have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removed</a:t>
            </a:r>
            <a:r>
              <a:rPr lang="fr-FR" sz="1800" dirty="0"/>
              <a:t> in a </a:t>
            </a:r>
            <a:r>
              <a:rPr lang="fr-FR" sz="1800" dirty="0" err="1"/>
              <a:t>further</a:t>
            </a:r>
            <a:r>
              <a:rPr lang="fr-FR" sz="1800" dirty="0"/>
              <a:t> </a:t>
            </a:r>
            <a:r>
              <a:rPr lang="fr-FR" sz="1800" dirty="0" err="1" smtClean="0"/>
              <a:t>pol</a:t>
            </a:r>
            <a:r>
              <a:rPr lang="fr-FR" sz="1800" dirty="0" err="1"/>
              <a:t>f</a:t>
            </a:r>
            <a:r>
              <a:rPr lang="fr-FR" sz="1800" dirty="0" err="1" smtClean="0"/>
              <a:t>ishing</a:t>
            </a:r>
            <a:r>
              <a:rPr lang="fr-FR" sz="1800" dirty="0" smtClean="0"/>
              <a:t> </a:t>
            </a:r>
            <a:r>
              <a:rPr lang="fr-FR" sz="1800" dirty="0" err="1"/>
              <a:t>step</a:t>
            </a:r>
            <a:r>
              <a:rPr lang="fr-FR" sz="1800" dirty="0"/>
              <a:t>. Care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to design and </a:t>
            </a:r>
            <a:r>
              <a:rPr lang="fr-FR" sz="1800" dirty="0" err="1"/>
              <a:t>locate</a:t>
            </a:r>
            <a:r>
              <a:rPr lang="fr-FR" sz="1800" dirty="0"/>
              <a:t> the </a:t>
            </a:r>
            <a:r>
              <a:rPr lang="fr-FR" sz="1800" dirty="0" err="1"/>
              <a:t>facility</a:t>
            </a:r>
            <a:r>
              <a:rPr lang="fr-FR" sz="1800" dirty="0"/>
              <a:t> </a:t>
            </a:r>
            <a:r>
              <a:rPr lang="fr-FR" sz="1800" dirty="0" err="1"/>
              <a:t>such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odours</a:t>
            </a:r>
            <a:r>
              <a:rPr lang="fr-FR" sz="1800" dirty="0"/>
              <a:t> do not </a:t>
            </a:r>
            <a:r>
              <a:rPr lang="fr-FR" sz="1800" dirty="0" err="1"/>
              <a:t>bother</a:t>
            </a:r>
            <a:r>
              <a:rPr lang="fr-FR" sz="1800" dirty="0"/>
              <a:t> </a:t>
            </a:r>
            <a:r>
              <a:rPr lang="fr-FR" sz="1800" dirty="0" err="1"/>
              <a:t>community</a:t>
            </a:r>
            <a:r>
              <a:rPr lang="fr-FR" sz="1800" dirty="0"/>
              <a:t> </a:t>
            </a:r>
            <a:r>
              <a:rPr lang="fr-FR" sz="1800" dirty="0" err="1"/>
              <a:t>members</a:t>
            </a:r>
            <a:r>
              <a:rPr lang="fr-F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316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b="1" dirty="0" err="1"/>
              <a:t>T</a:t>
            </a:r>
            <a:r>
              <a:rPr lang="fr-FR" b="1" dirty="0" err="1" smtClean="0"/>
              <a:t>rickling</a:t>
            </a:r>
            <a:r>
              <a:rPr lang="fr-FR" b="1" dirty="0" smtClean="0"/>
              <a:t> </a:t>
            </a:r>
            <a:r>
              <a:rPr lang="fr-FR" b="1" dirty="0" err="1" smtClean="0"/>
              <a:t>filter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Image 3" descr="T10-header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A </a:t>
            </a:r>
            <a:r>
              <a:rPr lang="fr-FR" sz="1800" dirty="0" err="1"/>
              <a:t>skilled</a:t>
            </a:r>
            <a:r>
              <a:rPr lang="fr-FR" sz="1800" dirty="0"/>
              <a:t> </a:t>
            </a:r>
            <a:r>
              <a:rPr lang="fr-FR" sz="1800" dirty="0" err="1"/>
              <a:t>operator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required</a:t>
            </a:r>
            <a:r>
              <a:rPr lang="fr-FR" sz="1800" dirty="0"/>
              <a:t> to monitor the </a:t>
            </a:r>
            <a:r>
              <a:rPr lang="fr-FR" sz="1800" dirty="0" err="1"/>
              <a:t>filter</a:t>
            </a:r>
            <a:r>
              <a:rPr lang="fr-FR" sz="1800" dirty="0"/>
              <a:t> and </a:t>
            </a:r>
            <a:r>
              <a:rPr lang="fr-FR" sz="1800" dirty="0" err="1"/>
              <a:t>repair</a:t>
            </a:r>
            <a:r>
              <a:rPr lang="fr-FR" sz="1800" dirty="0"/>
              <a:t> the </a:t>
            </a:r>
            <a:r>
              <a:rPr lang="fr-FR" sz="1800" dirty="0" err="1"/>
              <a:t>pump</a:t>
            </a:r>
            <a:r>
              <a:rPr lang="fr-FR" sz="1800" dirty="0"/>
              <a:t> in case of </a:t>
            </a:r>
            <a:r>
              <a:rPr lang="fr-FR" sz="1800" dirty="0" err="1"/>
              <a:t>problems</a:t>
            </a:r>
            <a:r>
              <a:rPr lang="fr-FR" sz="1800" dirty="0"/>
              <a:t>. The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accumulates</a:t>
            </a:r>
            <a:r>
              <a:rPr lang="fr-FR" sz="1800" dirty="0"/>
              <a:t> on the </a:t>
            </a:r>
            <a:r>
              <a:rPr lang="fr-FR" sz="1800" dirty="0" err="1"/>
              <a:t>filter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periodically</a:t>
            </a:r>
            <a:r>
              <a:rPr lang="fr-FR" sz="1800" dirty="0"/>
              <a:t> </a:t>
            </a:r>
            <a:r>
              <a:rPr lang="fr-FR" sz="1800" dirty="0" err="1"/>
              <a:t>washed</a:t>
            </a:r>
            <a:r>
              <a:rPr lang="fr-FR" sz="1800" dirty="0"/>
              <a:t> </a:t>
            </a:r>
            <a:r>
              <a:rPr lang="fr-FR" sz="1800" dirty="0" err="1"/>
              <a:t>away</a:t>
            </a:r>
            <a:r>
              <a:rPr lang="fr-FR" sz="1800" dirty="0"/>
              <a:t> to </a:t>
            </a:r>
            <a:r>
              <a:rPr lang="fr-FR" sz="1800" dirty="0" err="1"/>
              <a:t>prevent</a:t>
            </a:r>
            <a:r>
              <a:rPr lang="fr-FR" sz="1800" dirty="0"/>
              <a:t> </a:t>
            </a:r>
            <a:r>
              <a:rPr lang="fr-FR" sz="1800" dirty="0" err="1"/>
              <a:t>clogging</a:t>
            </a:r>
            <a:r>
              <a:rPr lang="fr-FR" sz="1800" dirty="0"/>
              <a:t> and </a:t>
            </a:r>
            <a:r>
              <a:rPr lang="fr-FR" sz="1800" dirty="0" err="1"/>
              <a:t>keep</a:t>
            </a:r>
            <a:r>
              <a:rPr lang="fr-FR" sz="1800" dirty="0"/>
              <a:t> the biofilm </a:t>
            </a:r>
            <a:r>
              <a:rPr lang="fr-FR" sz="1800" dirty="0" err="1"/>
              <a:t>thin</a:t>
            </a:r>
            <a:r>
              <a:rPr lang="fr-FR" sz="1800" dirty="0"/>
              <a:t> and </a:t>
            </a:r>
            <a:r>
              <a:rPr lang="fr-FR" sz="1800" dirty="0" err="1"/>
              <a:t>aerobic</a:t>
            </a:r>
            <a:r>
              <a:rPr lang="fr-FR" sz="1800" dirty="0"/>
              <a:t>. High </a:t>
            </a:r>
            <a:r>
              <a:rPr lang="fr-FR" sz="1800" dirty="0" err="1"/>
              <a:t>hydraulic</a:t>
            </a:r>
            <a:r>
              <a:rPr lang="fr-FR" sz="1800" dirty="0"/>
              <a:t> </a:t>
            </a:r>
            <a:r>
              <a:rPr lang="fr-FR" sz="1800" dirty="0" err="1"/>
              <a:t>loading</a:t>
            </a:r>
            <a:r>
              <a:rPr lang="fr-FR" sz="1800" dirty="0"/>
              <a:t> rates (</a:t>
            </a:r>
            <a:r>
              <a:rPr lang="fr-FR" sz="1800" dirty="0" err="1"/>
              <a:t>flushing</a:t>
            </a:r>
            <a:r>
              <a:rPr lang="fr-FR" sz="1800" dirty="0"/>
              <a:t> doses)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used</a:t>
            </a:r>
            <a:r>
              <a:rPr lang="fr-FR" sz="1800" dirty="0"/>
              <a:t> to flush the </a:t>
            </a:r>
            <a:r>
              <a:rPr lang="fr-FR" sz="1800" dirty="0" err="1"/>
              <a:t>filter</a:t>
            </a:r>
            <a:r>
              <a:rPr lang="fr-FR" sz="1800" dirty="0"/>
              <a:t>. Optimum </a:t>
            </a:r>
            <a:r>
              <a:rPr lang="fr-FR" sz="1800" dirty="0" err="1"/>
              <a:t>dosing</a:t>
            </a:r>
            <a:r>
              <a:rPr lang="fr-FR" sz="1800" dirty="0"/>
              <a:t> rates and </a:t>
            </a:r>
            <a:r>
              <a:rPr lang="fr-FR" sz="1800" dirty="0" err="1"/>
              <a:t>flushing</a:t>
            </a:r>
            <a:r>
              <a:rPr lang="fr-FR" sz="1800" dirty="0"/>
              <a:t> </a:t>
            </a:r>
            <a:r>
              <a:rPr lang="fr-FR" sz="1800" dirty="0" err="1"/>
              <a:t>frequency</a:t>
            </a:r>
            <a:r>
              <a:rPr lang="fr-FR" sz="1800" dirty="0"/>
              <a:t>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determined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  <a:r>
              <a:rPr lang="fr-FR" sz="1800" dirty="0" err="1"/>
              <a:t>field</a:t>
            </a:r>
            <a:r>
              <a:rPr lang="fr-FR" sz="1800" dirty="0"/>
              <a:t> </a:t>
            </a:r>
            <a:r>
              <a:rPr lang="fr-FR" sz="1800" dirty="0" err="1"/>
              <a:t>operation</a:t>
            </a:r>
            <a:r>
              <a:rPr lang="fr-FR" sz="1800" dirty="0"/>
              <a:t>.</a:t>
            </a:r>
          </a:p>
          <a:p>
            <a:r>
              <a:rPr lang="fr-FR" sz="1800" dirty="0"/>
              <a:t>The </a:t>
            </a:r>
            <a:r>
              <a:rPr lang="fr-FR" sz="1800" dirty="0" err="1"/>
              <a:t>packing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kept</a:t>
            </a:r>
            <a:r>
              <a:rPr lang="fr-FR" sz="1800" dirty="0"/>
              <a:t> </a:t>
            </a:r>
            <a:r>
              <a:rPr lang="fr-FR" sz="1800" dirty="0" err="1"/>
              <a:t>moist</a:t>
            </a:r>
            <a:r>
              <a:rPr lang="fr-FR" sz="1800" dirty="0"/>
              <a:t>. This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problematic</a:t>
            </a:r>
            <a:r>
              <a:rPr lang="fr-FR" sz="1800" dirty="0"/>
              <a:t> </a:t>
            </a:r>
            <a:r>
              <a:rPr lang="fr-FR" sz="1800" dirty="0" err="1"/>
              <a:t>at</a:t>
            </a:r>
            <a:r>
              <a:rPr lang="fr-FR" sz="1800" dirty="0"/>
              <a:t> night </a:t>
            </a:r>
            <a:r>
              <a:rPr lang="fr-FR" sz="1800" dirty="0" err="1"/>
              <a:t>when</a:t>
            </a:r>
            <a:r>
              <a:rPr lang="fr-FR" sz="1800" dirty="0"/>
              <a:t> the water flow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reduced</a:t>
            </a:r>
            <a:r>
              <a:rPr lang="fr-FR" sz="1800" dirty="0"/>
              <a:t> or </a:t>
            </a:r>
            <a:r>
              <a:rPr lang="fr-FR" sz="1800" dirty="0" err="1"/>
              <a:t>when</a:t>
            </a:r>
            <a:r>
              <a:rPr lang="fr-FR" sz="1800" dirty="0"/>
              <a:t> </a:t>
            </a:r>
            <a:r>
              <a:rPr lang="fr-FR" sz="1800" dirty="0" err="1"/>
              <a:t>there</a:t>
            </a:r>
            <a:r>
              <a:rPr lang="fr-FR" sz="1800" dirty="0"/>
              <a:t> are power </a:t>
            </a:r>
            <a:r>
              <a:rPr lang="fr-FR" sz="1800" dirty="0" err="1"/>
              <a:t>failures</a:t>
            </a:r>
            <a:r>
              <a:rPr lang="fr-FR" sz="1800" dirty="0"/>
              <a:t>.</a:t>
            </a:r>
          </a:p>
          <a:p>
            <a:r>
              <a:rPr lang="fr-FR" sz="1800" dirty="0" err="1"/>
              <a:t>Snails</a:t>
            </a:r>
            <a:r>
              <a:rPr lang="fr-FR" sz="1800" dirty="0"/>
              <a:t> </a:t>
            </a:r>
            <a:r>
              <a:rPr lang="fr-FR" sz="1800" dirty="0" err="1"/>
              <a:t>grazing</a:t>
            </a:r>
            <a:r>
              <a:rPr lang="fr-FR" sz="1800" dirty="0"/>
              <a:t> on the biofilm and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flies</a:t>
            </a:r>
            <a:r>
              <a:rPr lang="fr-FR" sz="1800" dirty="0"/>
              <a:t> are </a:t>
            </a:r>
            <a:r>
              <a:rPr lang="fr-FR" sz="1800" dirty="0" err="1"/>
              <a:t>well</a:t>
            </a:r>
            <a:r>
              <a:rPr lang="fr-FR" sz="1800" dirty="0"/>
              <a:t> </a:t>
            </a:r>
            <a:r>
              <a:rPr lang="fr-FR" sz="1800" dirty="0" err="1"/>
              <a:t>known</a:t>
            </a:r>
            <a:r>
              <a:rPr lang="fr-FR" sz="1800" dirty="0"/>
              <a:t> </a:t>
            </a:r>
            <a:r>
              <a:rPr lang="fr-FR" sz="1800" dirty="0" err="1"/>
              <a:t>problems</a:t>
            </a:r>
            <a:r>
              <a:rPr lang="fr-FR" sz="1800" dirty="0"/>
              <a:t> </a:t>
            </a:r>
            <a:r>
              <a:rPr lang="fr-FR" sz="1800" dirty="0" err="1"/>
              <a:t>associated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trickling</a:t>
            </a:r>
            <a:r>
              <a:rPr lang="fr-FR" sz="1800" dirty="0"/>
              <a:t> </a:t>
            </a:r>
            <a:r>
              <a:rPr lang="fr-FR" sz="1800" dirty="0" err="1"/>
              <a:t>filters</a:t>
            </a:r>
            <a:r>
              <a:rPr lang="fr-FR" sz="1800" dirty="0"/>
              <a:t> and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handled</a:t>
            </a:r>
            <a:r>
              <a:rPr lang="fr-FR" sz="1800" dirty="0"/>
              <a:t> by </a:t>
            </a:r>
            <a:r>
              <a:rPr lang="fr-FR" sz="1800" dirty="0" err="1"/>
              <a:t>backwashing</a:t>
            </a:r>
            <a:r>
              <a:rPr lang="fr-FR" sz="1800" dirty="0"/>
              <a:t> and </a:t>
            </a:r>
            <a:r>
              <a:rPr lang="fr-FR" sz="1800" dirty="0" err="1"/>
              <a:t>periodic</a:t>
            </a:r>
            <a:r>
              <a:rPr lang="fr-FR" sz="1800" dirty="0"/>
              <a:t> </a:t>
            </a:r>
            <a:r>
              <a:rPr lang="fr-FR" sz="1800" dirty="0" err="1"/>
              <a:t>flooding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26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Odour</a:t>
            </a:r>
            <a:r>
              <a:rPr lang="fr-FR" sz="1800" dirty="0"/>
              <a:t> and </a:t>
            </a:r>
            <a:r>
              <a:rPr lang="fr-FR" sz="1800" dirty="0" err="1"/>
              <a:t>fly</a:t>
            </a:r>
            <a:r>
              <a:rPr lang="fr-FR" sz="1800" dirty="0"/>
              <a:t> </a:t>
            </a:r>
            <a:r>
              <a:rPr lang="fr-FR" sz="1800" dirty="0" err="1"/>
              <a:t>problems</a:t>
            </a:r>
            <a:r>
              <a:rPr lang="fr-FR" sz="1800" dirty="0"/>
              <a:t> </a:t>
            </a:r>
            <a:r>
              <a:rPr lang="fr-FR" sz="1800" dirty="0" err="1"/>
              <a:t>require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the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built</a:t>
            </a:r>
            <a:r>
              <a:rPr lang="fr-FR" sz="1800" dirty="0"/>
              <a:t> </a:t>
            </a:r>
            <a:r>
              <a:rPr lang="fr-FR" sz="1800" dirty="0" err="1"/>
              <a:t>away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homes and businesses.</a:t>
            </a:r>
          </a:p>
          <a:p>
            <a:r>
              <a:rPr lang="fr-FR" sz="1800" dirty="0" err="1"/>
              <a:t>Appropriate</a:t>
            </a:r>
            <a:r>
              <a:rPr lang="fr-FR" sz="1800" dirty="0"/>
              <a:t> </a:t>
            </a:r>
            <a:r>
              <a:rPr lang="fr-FR" sz="1800" dirty="0" err="1"/>
              <a:t>measures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for </a:t>
            </a:r>
            <a:r>
              <a:rPr lang="fr-FR" sz="1800" dirty="0" err="1"/>
              <a:t>pre</a:t>
            </a:r>
            <a:r>
              <a:rPr lang="fr-FR" sz="1800" dirty="0"/>
              <a:t>- and </a:t>
            </a:r>
            <a:r>
              <a:rPr lang="fr-FR" sz="1800" dirty="0" err="1"/>
              <a:t>primary</a:t>
            </a:r>
            <a:r>
              <a:rPr lang="fr-FR" sz="1800" dirty="0"/>
              <a:t> </a:t>
            </a:r>
            <a:r>
              <a:rPr lang="fr-FR" sz="1800" dirty="0" err="1"/>
              <a:t>treatment</a:t>
            </a:r>
            <a:r>
              <a:rPr lang="fr-FR" sz="1800" dirty="0"/>
              <a:t>, effluent </a:t>
            </a:r>
            <a:r>
              <a:rPr lang="fr-FR" sz="1800" dirty="0" err="1"/>
              <a:t>discharge</a:t>
            </a:r>
            <a:r>
              <a:rPr lang="fr-FR" sz="1800" dirty="0"/>
              <a:t> and </a:t>
            </a:r>
            <a:r>
              <a:rPr lang="fr-FR" sz="1800" dirty="0" err="1"/>
              <a:t>solids</a:t>
            </a:r>
            <a:r>
              <a:rPr lang="fr-FR" sz="1800" dirty="0"/>
              <a:t> </a:t>
            </a:r>
            <a:r>
              <a:rPr lang="fr-FR" sz="1800" dirty="0" err="1"/>
              <a:t>treatment</a:t>
            </a:r>
            <a:r>
              <a:rPr lang="fr-FR" sz="1800" dirty="0"/>
              <a:t>, all of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still</a:t>
            </a:r>
            <a:r>
              <a:rPr lang="fr-FR" sz="1800" dirty="0"/>
              <a:t> pose </a:t>
            </a:r>
            <a:r>
              <a:rPr lang="fr-FR" sz="1800" dirty="0" err="1"/>
              <a:t>health</a:t>
            </a:r>
            <a:r>
              <a:rPr lang="fr-FR" sz="1800" dirty="0"/>
              <a:t> </a:t>
            </a:r>
            <a:r>
              <a:rPr lang="fr-FR" sz="1800" dirty="0" err="1"/>
              <a:t>risks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90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Waste</a:t>
            </a:r>
            <a:r>
              <a:rPr lang="fr-FR" b="1" dirty="0" smtClean="0"/>
              <a:t> </a:t>
            </a:r>
            <a:r>
              <a:rPr lang="fr-FR" b="1" dirty="0" err="1" smtClean="0"/>
              <a:t>Stabilization</a:t>
            </a:r>
            <a:r>
              <a:rPr lang="fr-FR" b="1" dirty="0" smtClean="0"/>
              <a:t> Ponds (WSP)</a:t>
            </a:r>
            <a:endParaRPr lang="fr-FR" b="1" dirty="0"/>
          </a:p>
        </p:txBody>
      </p:sp>
      <p:pic>
        <p:nvPicPr>
          <p:cNvPr id="3" name="Image 2" descr="T5-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48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Scum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builds</a:t>
            </a:r>
            <a:r>
              <a:rPr lang="fr-FR" sz="1800" dirty="0"/>
              <a:t> up on the pond surface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regularly</a:t>
            </a:r>
            <a:r>
              <a:rPr lang="fr-FR" sz="1800" dirty="0"/>
              <a:t> </a:t>
            </a:r>
            <a:r>
              <a:rPr lang="fr-FR" sz="1800" dirty="0" err="1"/>
              <a:t>removed</a:t>
            </a:r>
            <a:r>
              <a:rPr lang="fr-FR" sz="1800" dirty="0"/>
              <a:t>. </a:t>
            </a:r>
            <a:r>
              <a:rPr lang="fr-FR" sz="1800" dirty="0" err="1"/>
              <a:t>Aquatic</a:t>
            </a:r>
            <a:r>
              <a:rPr lang="fr-FR" sz="1800" dirty="0"/>
              <a:t> plants (</a:t>
            </a:r>
            <a:r>
              <a:rPr lang="fr-FR" sz="1800" dirty="0" err="1"/>
              <a:t>macrophytes</a:t>
            </a:r>
            <a:r>
              <a:rPr lang="fr-FR" sz="1800" dirty="0"/>
              <a:t>) </a:t>
            </a:r>
            <a:r>
              <a:rPr lang="fr-FR" sz="1800" dirty="0" err="1"/>
              <a:t>that</a:t>
            </a:r>
            <a:r>
              <a:rPr lang="fr-FR" sz="1800" dirty="0"/>
              <a:t> are </a:t>
            </a:r>
            <a:r>
              <a:rPr lang="fr-FR" sz="1800" dirty="0" err="1"/>
              <a:t>present</a:t>
            </a:r>
            <a:r>
              <a:rPr lang="fr-FR" sz="1800" dirty="0"/>
              <a:t> in the pond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also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removed</a:t>
            </a:r>
            <a:r>
              <a:rPr lang="fr-FR" sz="1800" dirty="0"/>
              <a:t> as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provide</a:t>
            </a:r>
            <a:r>
              <a:rPr lang="fr-FR" sz="1800" dirty="0"/>
              <a:t> a </a:t>
            </a:r>
            <a:r>
              <a:rPr lang="fr-FR" sz="1800" dirty="0" err="1"/>
              <a:t>breeding</a:t>
            </a:r>
            <a:r>
              <a:rPr lang="fr-FR" sz="1800" dirty="0"/>
              <a:t> habitat for </a:t>
            </a:r>
            <a:r>
              <a:rPr lang="fr-FR" sz="1800" dirty="0" err="1"/>
              <a:t>mosquitoes</a:t>
            </a:r>
            <a:r>
              <a:rPr lang="fr-FR" sz="1800" dirty="0"/>
              <a:t> and </a:t>
            </a:r>
            <a:r>
              <a:rPr lang="fr-FR" sz="1800" dirty="0" err="1"/>
              <a:t>prevent</a:t>
            </a:r>
            <a:r>
              <a:rPr lang="fr-FR" sz="1800" dirty="0"/>
              <a:t> light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penetrating</a:t>
            </a:r>
            <a:r>
              <a:rPr lang="fr-FR" sz="1800" dirty="0"/>
              <a:t> the water </a:t>
            </a:r>
            <a:r>
              <a:rPr lang="fr-FR" sz="1800" dirty="0" err="1"/>
              <a:t>column</a:t>
            </a:r>
            <a:r>
              <a:rPr lang="fr-FR" sz="1800" dirty="0"/>
              <a:t>.</a:t>
            </a:r>
          </a:p>
          <a:p>
            <a:r>
              <a:rPr lang="fr-FR" sz="1800" dirty="0"/>
              <a:t>The </a:t>
            </a:r>
            <a:r>
              <a:rPr lang="fr-FR" sz="1800" dirty="0" err="1"/>
              <a:t>anaerobic</a:t>
            </a:r>
            <a:r>
              <a:rPr lang="fr-FR" sz="1800" dirty="0"/>
              <a:t> pond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desludged</a:t>
            </a:r>
            <a:r>
              <a:rPr lang="fr-FR" sz="1800" dirty="0"/>
              <a:t> </a:t>
            </a:r>
            <a:r>
              <a:rPr lang="fr-FR" sz="1800" dirty="0" err="1"/>
              <a:t>approximately</a:t>
            </a:r>
            <a:r>
              <a:rPr lang="fr-FR" sz="1800" dirty="0"/>
              <a:t> once </a:t>
            </a:r>
            <a:r>
              <a:rPr lang="fr-FR" sz="1800" dirty="0" err="1"/>
              <a:t>every</a:t>
            </a:r>
            <a:r>
              <a:rPr lang="fr-FR" sz="1800" dirty="0"/>
              <a:t> 2 to 5 </a:t>
            </a:r>
            <a:r>
              <a:rPr lang="fr-FR" sz="1800" dirty="0" err="1"/>
              <a:t>years</a:t>
            </a:r>
            <a:r>
              <a:rPr lang="fr-FR" sz="1800" dirty="0"/>
              <a:t>, </a:t>
            </a:r>
            <a:r>
              <a:rPr lang="fr-FR" sz="1800" dirty="0" err="1"/>
              <a:t>when</a:t>
            </a:r>
            <a:r>
              <a:rPr lang="fr-FR" sz="1800" dirty="0"/>
              <a:t> the </a:t>
            </a:r>
            <a:r>
              <a:rPr lang="fr-FR" sz="1800" dirty="0" err="1"/>
              <a:t>accumulated</a:t>
            </a:r>
            <a:r>
              <a:rPr lang="fr-FR" sz="1800" dirty="0"/>
              <a:t> </a:t>
            </a:r>
            <a:r>
              <a:rPr lang="fr-FR" sz="1800" dirty="0" err="1"/>
              <a:t>solids</a:t>
            </a:r>
            <a:r>
              <a:rPr lang="fr-FR" sz="1800" dirty="0"/>
              <a:t> </a:t>
            </a:r>
            <a:r>
              <a:rPr lang="fr-FR" sz="1800" dirty="0" err="1"/>
              <a:t>reach</a:t>
            </a:r>
            <a:r>
              <a:rPr lang="fr-FR" sz="1800" dirty="0"/>
              <a:t> one </a:t>
            </a:r>
            <a:r>
              <a:rPr lang="fr-FR" sz="1800" dirty="0" err="1"/>
              <a:t>third</a:t>
            </a:r>
            <a:r>
              <a:rPr lang="fr-FR" sz="1800" dirty="0"/>
              <a:t> of the pond volume. For facultative ponds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removal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even</a:t>
            </a:r>
            <a:r>
              <a:rPr lang="fr-FR" sz="1800" dirty="0"/>
              <a:t> </a:t>
            </a:r>
            <a:r>
              <a:rPr lang="fr-FR" sz="1800" dirty="0" err="1"/>
              <a:t>rarer</a:t>
            </a:r>
            <a:r>
              <a:rPr lang="fr-FR" sz="1800" dirty="0"/>
              <a:t> and maturation ponds </a:t>
            </a:r>
            <a:r>
              <a:rPr lang="fr-FR" sz="1800" dirty="0" err="1"/>
              <a:t>hardly</a:t>
            </a:r>
            <a:r>
              <a:rPr lang="fr-FR" sz="1800" dirty="0"/>
              <a:t> </a:t>
            </a:r>
            <a:r>
              <a:rPr lang="fr-FR" sz="1800" dirty="0" err="1"/>
              <a:t>ever</a:t>
            </a:r>
            <a:r>
              <a:rPr lang="fr-FR" sz="1800" dirty="0"/>
              <a:t> </a:t>
            </a:r>
            <a:r>
              <a:rPr lang="fr-FR" sz="1800" dirty="0" err="1"/>
              <a:t>need</a:t>
            </a:r>
            <a:r>
              <a:rPr lang="fr-FR" sz="1800" dirty="0"/>
              <a:t> </a:t>
            </a:r>
            <a:r>
              <a:rPr lang="fr-FR" sz="1800" dirty="0" err="1"/>
              <a:t>desludging</a:t>
            </a:r>
            <a:r>
              <a:rPr lang="fr-FR" sz="1800" dirty="0"/>
              <a:t>.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removed</a:t>
            </a:r>
            <a:r>
              <a:rPr lang="fr-FR" sz="1800" dirty="0"/>
              <a:t> by </a:t>
            </a:r>
            <a:r>
              <a:rPr lang="fr-FR" sz="1800" dirty="0" err="1"/>
              <a:t>using</a:t>
            </a:r>
            <a:r>
              <a:rPr lang="fr-FR" sz="1800" dirty="0"/>
              <a:t> a raft-</a:t>
            </a:r>
            <a:r>
              <a:rPr lang="fr-FR" sz="1800" dirty="0" err="1"/>
              <a:t>mounted</a:t>
            </a:r>
            <a:r>
              <a:rPr lang="fr-FR" sz="1800" dirty="0"/>
              <a:t>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pump</a:t>
            </a:r>
            <a:r>
              <a:rPr lang="fr-FR" sz="1800" dirty="0"/>
              <a:t>, a </a:t>
            </a:r>
            <a:r>
              <a:rPr lang="fr-FR" sz="1800" dirty="0" err="1"/>
              <a:t>mechanical</a:t>
            </a:r>
            <a:r>
              <a:rPr lang="fr-FR" sz="1800" dirty="0"/>
              <a:t> scraper </a:t>
            </a:r>
            <a:r>
              <a:rPr lang="fr-FR" sz="1800" dirty="0" err="1"/>
              <a:t>at</a:t>
            </a:r>
            <a:r>
              <a:rPr lang="fr-FR" sz="1800" dirty="0"/>
              <a:t> the </a:t>
            </a:r>
            <a:r>
              <a:rPr lang="fr-FR" sz="1800" dirty="0" err="1"/>
              <a:t>bottom</a:t>
            </a:r>
            <a:r>
              <a:rPr lang="fr-FR" sz="1800" dirty="0"/>
              <a:t> of the pond or by </a:t>
            </a:r>
            <a:r>
              <a:rPr lang="fr-FR" sz="1800" dirty="0" err="1"/>
              <a:t>draining</a:t>
            </a:r>
            <a:r>
              <a:rPr lang="fr-FR" sz="1800" dirty="0"/>
              <a:t> and </a:t>
            </a:r>
            <a:r>
              <a:rPr lang="fr-FR" sz="1800" dirty="0" err="1"/>
              <a:t>dewatering</a:t>
            </a:r>
            <a:r>
              <a:rPr lang="fr-FR" sz="1800" dirty="0"/>
              <a:t> the pond and </a:t>
            </a:r>
            <a:r>
              <a:rPr lang="fr-FR" sz="1800" dirty="0" err="1"/>
              <a:t>removing</a:t>
            </a:r>
            <a:r>
              <a:rPr lang="fr-FR" sz="1800" dirty="0"/>
              <a:t> the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a front-end loader.</a:t>
            </a:r>
          </a:p>
        </p:txBody>
      </p:sp>
    </p:spTree>
    <p:extLst>
      <p:ext uri="{BB962C8B-B14F-4D97-AF65-F5344CB8AC3E}">
        <p14:creationId xmlns:p14="http://schemas.microsoft.com/office/powerpoint/2010/main" val="13381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Although</a:t>
            </a:r>
            <a:r>
              <a:rPr lang="fr-FR" sz="1800" dirty="0"/>
              <a:t> effluent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aerobic</a:t>
            </a:r>
            <a:r>
              <a:rPr lang="fr-FR" sz="1800" dirty="0"/>
              <a:t> ponds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generally</a:t>
            </a:r>
            <a:r>
              <a:rPr lang="fr-FR" sz="1800" dirty="0"/>
              <a:t> </a:t>
            </a:r>
            <a:r>
              <a:rPr lang="fr-FR" sz="1800" dirty="0" err="1"/>
              <a:t>low</a:t>
            </a:r>
            <a:r>
              <a:rPr lang="fr-FR" sz="1800" dirty="0"/>
              <a:t> in </a:t>
            </a:r>
            <a:r>
              <a:rPr lang="fr-FR" sz="1800" dirty="0" err="1"/>
              <a:t>pathogens</a:t>
            </a:r>
            <a:r>
              <a:rPr lang="fr-FR" sz="1800" dirty="0"/>
              <a:t>, the ponds </a:t>
            </a:r>
            <a:r>
              <a:rPr lang="fr-FR" sz="1800" dirty="0" err="1"/>
              <a:t>should</a:t>
            </a:r>
            <a:r>
              <a:rPr lang="fr-FR" sz="1800" dirty="0"/>
              <a:t> in no </a:t>
            </a:r>
            <a:r>
              <a:rPr lang="fr-FR" sz="1800" dirty="0" err="1"/>
              <a:t>way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used</a:t>
            </a:r>
            <a:r>
              <a:rPr lang="fr-FR" sz="1800" dirty="0"/>
              <a:t> for </a:t>
            </a:r>
            <a:r>
              <a:rPr lang="fr-FR" sz="1800" dirty="0" err="1"/>
              <a:t>recreation</a:t>
            </a:r>
            <a:r>
              <a:rPr lang="fr-FR" sz="1800" dirty="0"/>
              <a:t> or as a direct source of water for </a:t>
            </a:r>
            <a:r>
              <a:rPr lang="fr-FR" sz="1800" dirty="0" err="1"/>
              <a:t>consumption</a:t>
            </a:r>
            <a:r>
              <a:rPr lang="fr-FR" sz="1800" dirty="0"/>
              <a:t> or </a:t>
            </a:r>
            <a:r>
              <a:rPr lang="fr-FR" sz="1800" dirty="0" err="1"/>
              <a:t>domestic</a:t>
            </a:r>
            <a:r>
              <a:rPr lang="fr-FR" sz="1800" dirty="0"/>
              <a:t> use.</a:t>
            </a:r>
          </a:p>
        </p:txBody>
      </p:sp>
    </p:spTree>
    <p:extLst>
      <p:ext uri="{BB962C8B-B14F-4D97-AF65-F5344CB8AC3E}">
        <p14:creationId xmlns:p14="http://schemas.microsoft.com/office/powerpoint/2010/main" val="95816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Free-Water Surface </a:t>
            </a:r>
            <a:r>
              <a:rPr lang="fr-FR" sz="3600" b="1" dirty="0" err="1" smtClean="0"/>
              <a:t>Constructed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Wetland</a:t>
            </a:r>
            <a:endParaRPr lang="fr-FR" sz="3600" b="1" dirty="0"/>
          </a:p>
        </p:txBody>
      </p:sp>
      <p:pic>
        <p:nvPicPr>
          <p:cNvPr id="4" name="Image 3" descr="T7-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37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057728"/>
            <a:ext cx="7146563" cy="53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Settler</a:t>
            </a:r>
            <a:endParaRPr lang="fr-F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372"/>
            <a:ext cx="9144000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Regular maintenance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water </a:t>
            </a:r>
            <a:r>
              <a:rPr lang="fr-FR" sz="1800" dirty="0" err="1"/>
              <a:t>is</a:t>
            </a:r>
            <a:r>
              <a:rPr lang="fr-FR" sz="1800" dirty="0"/>
              <a:t> not short-</a:t>
            </a:r>
            <a:r>
              <a:rPr lang="fr-FR" sz="1800" dirty="0" err="1"/>
              <a:t>circuiting</a:t>
            </a:r>
            <a:r>
              <a:rPr lang="fr-FR" sz="1800" dirty="0"/>
              <a:t>, or </a:t>
            </a:r>
            <a:r>
              <a:rPr lang="fr-FR" sz="1800" dirty="0" err="1"/>
              <a:t>backing</a:t>
            </a:r>
            <a:r>
              <a:rPr lang="fr-FR" sz="1800" dirty="0"/>
              <a:t> up </a:t>
            </a:r>
            <a:r>
              <a:rPr lang="fr-FR" sz="1800" dirty="0" err="1"/>
              <a:t>because</a:t>
            </a:r>
            <a:r>
              <a:rPr lang="fr-FR" sz="1800" dirty="0"/>
              <a:t> of </a:t>
            </a:r>
            <a:r>
              <a:rPr lang="fr-FR" sz="1800" dirty="0" err="1"/>
              <a:t>fallen</a:t>
            </a:r>
            <a:r>
              <a:rPr lang="fr-FR" sz="1800" dirty="0"/>
              <a:t> branches, </a:t>
            </a:r>
            <a:r>
              <a:rPr lang="fr-FR" sz="1800" dirty="0" err="1"/>
              <a:t>garbage</a:t>
            </a:r>
            <a:r>
              <a:rPr lang="fr-FR" sz="1800" dirty="0"/>
              <a:t>, or </a:t>
            </a:r>
            <a:r>
              <a:rPr lang="fr-FR" sz="1800" dirty="0" err="1"/>
              <a:t>beaver</a:t>
            </a:r>
            <a:r>
              <a:rPr lang="fr-FR" sz="1800" dirty="0"/>
              <a:t> </a:t>
            </a:r>
            <a:r>
              <a:rPr lang="fr-FR" sz="1800" dirty="0" err="1"/>
              <a:t>dams</a:t>
            </a:r>
            <a:r>
              <a:rPr lang="fr-FR" sz="1800" dirty="0"/>
              <a:t> </a:t>
            </a:r>
            <a:r>
              <a:rPr lang="fr-FR" sz="1800" dirty="0" err="1"/>
              <a:t>blocking</a:t>
            </a:r>
            <a:r>
              <a:rPr lang="fr-FR" sz="1800" dirty="0"/>
              <a:t> the </a:t>
            </a:r>
            <a:r>
              <a:rPr lang="fr-FR" sz="1800" dirty="0" err="1"/>
              <a:t>wetland</a:t>
            </a:r>
            <a:r>
              <a:rPr lang="fr-FR" sz="1800" dirty="0"/>
              <a:t> </a:t>
            </a:r>
            <a:r>
              <a:rPr lang="fr-FR" sz="1800" dirty="0" err="1"/>
              <a:t>outlet</a:t>
            </a:r>
            <a:r>
              <a:rPr lang="fr-FR" sz="1800" dirty="0"/>
              <a:t>.</a:t>
            </a:r>
          </a:p>
          <a:p>
            <a:r>
              <a:rPr lang="fr-FR" sz="1800" dirty="0" err="1"/>
              <a:t>Vegetation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have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periodically</a:t>
            </a:r>
            <a:r>
              <a:rPr lang="fr-FR" sz="1800" dirty="0"/>
              <a:t> </a:t>
            </a:r>
            <a:r>
              <a:rPr lang="fr-FR" sz="1800" dirty="0" err="1"/>
              <a:t>cut</a:t>
            </a:r>
            <a:r>
              <a:rPr lang="fr-FR" sz="1800" dirty="0"/>
              <a:t> back or </a:t>
            </a:r>
            <a:r>
              <a:rPr lang="fr-FR" sz="1800" dirty="0" err="1"/>
              <a:t>thinned</a:t>
            </a:r>
            <a:r>
              <a:rPr lang="fr-FR" sz="1800" dirty="0"/>
              <a:t> out.</a:t>
            </a:r>
          </a:p>
        </p:txBody>
      </p:sp>
    </p:spTree>
    <p:extLst>
      <p:ext uri="{BB962C8B-B14F-4D97-AF65-F5344CB8AC3E}">
        <p14:creationId xmlns:p14="http://schemas.microsoft.com/office/powerpoint/2010/main" val="23644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The open surface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act</a:t>
            </a:r>
            <a:r>
              <a:rPr lang="fr-FR" sz="1800" dirty="0"/>
              <a:t> as a </a:t>
            </a:r>
            <a:r>
              <a:rPr lang="fr-FR" sz="1800" dirty="0" err="1"/>
              <a:t>potential</a:t>
            </a:r>
            <a:r>
              <a:rPr lang="fr-FR" sz="1800" dirty="0"/>
              <a:t> </a:t>
            </a:r>
            <a:r>
              <a:rPr lang="fr-FR" sz="1800" dirty="0" err="1"/>
              <a:t>breeding</a:t>
            </a:r>
            <a:r>
              <a:rPr lang="fr-FR" sz="1800" dirty="0"/>
              <a:t> </a:t>
            </a:r>
            <a:r>
              <a:rPr lang="fr-FR" sz="1800" dirty="0" err="1"/>
              <a:t>ground</a:t>
            </a:r>
            <a:r>
              <a:rPr lang="fr-FR" sz="1800" dirty="0"/>
              <a:t> for </a:t>
            </a:r>
            <a:r>
              <a:rPr lang="fr-FR" sz="1800" dirty="0" err="1"/>
              <a:t>mosquitoes</a:t>
            </a:r>
            <a:r>
              <a:rPr lang="fr-FR" sz="1800" dirty="0"/>
              <a:t>. </a:t>
            </a:r>
            <a:r>
              <a:rPr lang="fr-FR" sz="1800" dirty="0" err="1"/>
              <a:t>However</a:t>
            </a:r>
            <a:r>
              <a:rPr lang="fr-FR" sz="1800" dirty="0"/>
              <a:t>, good design and maintenance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prevent</a:t>
            </a:r>
            <a:r>
              <a:rPr lang="fr-FR" sz="1800" dirty="0"/>
              <a:t> </a:t>
            </a:r>
            <a:r>
              <a:rPr lang="fr-FR" sz="1800" dirty="0" err="1"/>
              <a:t>this</a:t>
            </a:r>
            <a:r>
              <a:rPr lang="fr-FR" sz="1800" dirty="0"/>
              <a:t>. Free-water surface </a:t>
            </a:r>
            <a:r>
              <a:rPr lang="fr-FR" sz="1800" dirty="0" err="1"/>
              <a:t>constructed</a:t>
            </a:r>
            <a:r>
              <a:rPr lang="fr-FR" sz="1800" dirty="0"/>
              <a:t> </a:t>
            </a:r>
            <a:r>
              <a:rPr lang="fr-FR" sz="1800" dirty="0" err="1"/>
              <a:t>wetlands</a:t>
            </a:r>
            <a:r>
              <a:rPr lang="fr-FR" sz="1800" dirty="0"/>
              <a:t> are </a:t>
            </a:r>
            <a:r>
              <a:rPr lang="fr-FR" sz="1800" dirty="0" err="1"/>
              <a:t>generally</a:t>
            </a:r>
            <a:r>
              <a:rPr lang="fr-FR" sz="1800" dirty="0"/>
              <a:t> </a:t>
            </a:r>
            <a:r>
              <a:rPr lang="fr-FR" sz="1800" dirty="0" err="1"/>
              <a:t>aesthetically</a:t>
            </a:r>
            <a:r>
              <a:rPr lang="fr-FR" sz="1800" dirty="0"/>
              <a:t> </a:t>
            </a:r>
            <a:r>
              <a:rPr lang="fr-FR" sz="1800" dirty="0" err="1"/>
              <a:t>pleasing</a:t>
            </a:r>
            <a:r>
              <a:rPr lang="fr-FR" sz="1800" dirty="0"/>
              <a:t>, </a:t>
            </a:r>
            <a:r>
              <a:rPr lang="fr-FR" sz="1800" dirty="0" err="1"/>
              <a:t>especially</a:t>
            </a:r>
            <a:r>
              <a:rPr lang="fr-FR" sz="1800" dirty="0"/>
              <a:t> </a:t>
            </a:r>
            <a:r>
              <a:rPr lang="fr-FR" sz="1800" dirty="0" err="1"/>
              <a:t>when</a:t>
            </a:r>
            <a:r>
              <a:rPr lang="fr-FR" sz="1800" dirty="0"/>
              <a:t> </a:t>
            </a:r>
            <a:r>
              <a:rPr lang="fr-FR" sz="1800" dirty="0" err="1"/>
              <a:t>they</a:t>
            </a:r>
            <a:r>
              <a:rPr lang="fr-FR" sz="1800" dirty="0"/>
              <a:t> are </a:t>
            </a:r>
            <a:r>
              <a:rPr lang="fr-FR" sz="1800" dirty="0" err="1"/>
              <a:t>integrated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pre-existing</a:t>
            </a:r>
            <a:r>
              <a:rPr lang="fr-FR" sz="1800" dirty="0"/>
              <a:t> </a:t>
            </a:r>
            <a:r>
              <a:rPr lang="fr-FR" sz="1800" dirty="0" err="1"/>
              <a:t>natural</a:t>
            </a:r>
            <a:r>
              <a:rPr lang="fr-FR" sz="1800" dirty="0"/>
              <a:t> areas.</a:t>
            </a:r>
          </a:p>
          <a:p>
            <a:r>
              <a:rPr lang="fr-FR" sz="1800" dirty="0"/>
              <a:t>Care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to </a:t>
            </a:r>
            <a:r>
              <a:rPr lang="fr-FR" sz="1800" dirty="0" err="1"/>
              <a:t>prevent</a:t>
            </a:r>
            <a:r>
              <a:rPr lang="fr-FR" sz="1800" dirty="0"/>
              <a:t> people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coming</a:t>
            </a:r>
            <a:r>
              <a:rPr lang="fr-FR" sz="1800" dirty="0"/>
              <a:t> in contact </a:t>
            </a:r>
            <a:r>
              <a:rPr lang="fr-FR" sz="1800" dirty="0" err="1"/>
              <a:t>with</a:t>
            </a:r>
            <a:r>
              <a:rPr lang="fr-FR" sz="1800" dirty="0"/>
              <a:t> the effluent </a:t>
            </a:r>
            <a:r>
              <a:rPr lang="fr-FR" sz="1800" dirty="0" err="1"/>
              <a:t>because</a:t>
            </a:r>
            <a:r>
              <a:rPr lang="fr-FR" sz="1800" dirty="0"/>
              <a:t> of the </a:t>
            </a:r>
            <a:r>
              <a:rPr lang="fr-FR" sz="1800" dirty="0" err="1"/>
              <a:t>potential</a:t>
            </a:r>
            <a:r>
              <a:rPr lang="fr-FR" sz="1800" dirty="0"/>
              <a:t> for </a:t>
            </a:r>
            <a:r>
              <a:rPr lang="fr-FR" sz="1800" dirty="0" err="1"/>
              <a:t>disease</a:t>
            </a:r>
            <a:r>
              <a:rPr lang="fr-FR" sz="1800" dirty="0"/>
              <a:t> transmission and the </a:t>
            </a:r>
            <a:r>
              <a:rPr lang="fr-FR" sz="1800" dirty="0" err="1"/>
              <a:t>risk</a:t>
            </a:r>
            <a:r>
              <a:rPr lang="fr-FR" sz="1800" dirty="0"/>
              <a:t> of </a:t>
            </a:r>
            <a:r>
              <a:rPr lang="fr-FR" sz="1800" dirty="0" err="1"/>
              <a:t>drowning</a:t>
            </a:r>
            <a:r>
              <a:rPr lang="fr-FR" sz="1800" dirty="0"/>
              <a:t> in </a:t>
            </a:r>
            <a:r>
              <a:rPr lang="fr-FR" sz="1800" dirty="0" err="1"/>
              <a:t>deep</a:t>
            </a:r>
            <a:r>
              <a:rPr lang="fr-FR" sz="1800" dirty="0"/>
              <a:t> water.</a:t>
            </a:r>
          </a:p>
        </p:txBody>
      </p:sp>
    </p:spTree>
    <p:extLst>
      <p:ext uri="{BB962C8B-B14F-4D97-AF65-F5344CB8AC3E}">
        <p14:creationId xmlns:p14="http://schemas.microsoft.com/office/powerpoint/2010/main" val="55012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23300" cy="639762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Horizontal </a:t>
            </a:r>
            <a:r>
              <a:rPr lang="fr-FR" sz="3200" b="1" dirty="0" err="1" smtClean="0"/>
              <a:t>Subsurface</a:t>
            </a:r>
            <a:r>
              <a:rPr lang="fr-FR" sz="3200" b="1" dirty="0" smtClean="0"/>
              <a:t> Flow </a:t>
            </a:r>
            <a:r>
              <a:rPr lang="fr-FR" sz="3200" b="1" dirty="0" err="1" smtClean="0"/>
              <a:t>Constructed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Wetland</a:t>
            </a:r>
            <a:endParaRPr lang="fr-FR" sz="3200" b="1" dirty="0"/>
          </a:p>
        </p:txBody>
      </p:sp>
      <p:pic>
        <p:nvPicPr>
          <p:cNvPr id="3" name="Image 2" descr="T8-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7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During</a:t>
            </a:r>
            <a:r>
              <a:rPr lang="fr-FR" sz="1800" dirty="0"/>
              <a:t> the first </a:t>
            </a:r>
            <a:r>
              <a:rPr lang="fr-FR" sz="1800" dirty="0" err="1"/>
              <a:t>growing</a:t>
            </a:r>
            <a:r>
              <a:rPr lang="fr-FR" sz="1800" dirty="0"/>
              <a:t> </a:t>
            </a:r>
            <a:r>
              <a:rPr lang="fr-FR" sz="1800" dirty="0" err="1"/>
              <a:t>season</a:t>
            </a:r>
            <a:r>
              <a:rPr lang="fr-FR" sz="1800" dirty="0"/>
              <a:t>,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important to </a:t>
            </a:r>
            <a:r>
              <a:rPr lang="fr-FR" sz="1800" dirty="0" err="1"/>
              <a:t>remove</a:t>
            </a:r>
            <a:r>
              <a:rPr lang="fr-FR" sz="1800" dirty="0"/>
              <a:t> </a:t>
            </a:r>
            <a:r>
              <a:rPr lang="fr-FR" sz="1800" dirty="0" err="1"/>
              <a:t>weeds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compete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planted</a:t>
            </a:r>
            <a:r>
              <a:rPr lang="fr-FR" sz="1800" dirty="0"/>
              <a:t> </a:t>
            </a:r>
            <a:r>
              <a:rPr lang="fr-FR" sz="1800" dirty="0" err="1"/>
              <a:t>wetland</a:t>
            </a:r>
            <a:r>
              <a:rPr lang="fr-FR" sz="1800" dirty="0"/>
              <a:t> </a:t>
            </a:r>
            <a:r>
              <a:rPr lang="fr-FR" sz="1800" dirty="0" err="1"/>
              <a:t>vegetation</a:t>
            </a:r>
            <a:r>
              <a:rPr lang="fr-FR" sz="1800" dirty="0"/>
              <a:t>. </a:t>
            </a:r>
            <a:r>
              <a:rPr lang="fr-FR" sz="1800" dirty="0" err="1"/>
              <a:t>With</a:t>
            </a:r>
            <a:r>
              <a:rPr lang="fr-FR" sz="1800" dirty="0"/>
              <a:t> time, the </a:t>
            </a:r>
            <a:r>
              <a:rPr lang="fr-FR" sz="1800" dirty="0" err="1"/>
              <a:t>gravel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become</a:t>
            </a:r>
            <a:r>
              <a:rPr lang="fr-FR" sz="1800" dirty="0"/>
              <a:t> </a:t>
            </a:r>
            <a:r>
              <a:rPr lang="fr-FR" sz="1800" dirty="0" err="1"/>
              <a:t>clogged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accumulated</a:t>
            </a:r>
            <a:r>
              <a:rPr lang="fr-FR" sz="1800" dirty="0"/>
              <a:t> </a:t>
            </a:r>
            <a:r>
              <a:rPr lang="fr-FR" sz="1800" dirty="0" err="1"/>
              <a:t>solids</a:t>
            </a:r>
            <a:r>
              <a:rPr lang="fr-FR" sz="1800" dirty="0"/>
              <a:t> and </a:t>
            </a:r>
            <a:r>
              <a:rPr lang="fr-FR" sz="1800" dirty="0" err="1"/>
              <a:t>bacterial</a:t>
            </a:r>
            <a:r>
              <a:rPr lang="fr-FR" sz="1800" dirty="0"/>
              <a:t> film.</a:t>
            </a:r>
          </a:p>
          <a:p>
            <a:r>
              <a:rPr lang="fr-FR" sz="1800" dirty="0"/>
              <a:t>The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r>
              <a:rPr lang="fr-FR" sz="1800" dirty="0"/>
              <a:t> </a:t>
            </a:r>
            <a:r>
              <a:rPr lang="fr-FR" sz="1800" dirty="0" err="1"/>
              <a:t>at</a:t>
            </a:r>
            <a:r>
              <a:rPr lang="fr-FR" sz="1800" dirty="0"/>
              <a:t> the </a:t>
            </a:r>
            <a:r>
              <a:rPr lang="fr-FR" sz="1800" dirty="0" err="1"/>
              <a:t>inlet</a:t>
            </a:r>
            <a:r>
              <a:rPr lang="fr-FR" sz="1800" dirty="0"/>
              <a:t> zone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require</a:t>
            </a:r>
            <a:r>
              <a:rPr lang="fr-FR" sz="1800" dirty="0"/>
              <a:t> replacement </a:t>
            </a:r>
            <a:r>
              <a:rPr lang="fr-FR" sz="1800" dirty="0" err="1"/>
              <a:t>every</a:t>
            </a:r>
            <a:r>
              <a:rPr lang="fr-FR" sz="1800" dirty="0"/>
              <a:t> 10 or more </a:t>
            </a:r>
            <a:r>
              <a:rPr lang="fr-FR" sz="1800" dirty="0" err="1"/>
              <a:t>years</a:t>
            </a:r>
            <a:r>
              <a:rPr lang="fr-FR" sz="1800" dirty="0"/>
              <a:t>. Maintenance </a:t>
            </a:r>
            <a:r>
              <a:rPr lang="fr-FR" sz="1800" dirty="0" err="1"/>
              <a:t>activities</a:t>
            </a:r>
            <a:r>
              <a:rPr lang="fr-FR" sz="1800" dirty="0"/>
              <a:t> </a:t>
            </a:r>
            <a:r>
              <a:rPr lang="fr-FR" sz="1800" dirty="0" err="1"/>
              <a:t>should</a:t>
            </a:r>
            <a:r>
              <a:rPr lang="fr-FR" sz="1800" dirty="0"/>
              <a:t> focus on </a:t>
            </a:r>
            <a:r>
              <a:rPr lang="fr-FR" sz="1800" dirty="0" err="1"/>
              <a:t>ensuring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primary</a:t>
            </a:r>
            <a:r>
              <a:rPr lang="fr-FR" sz="1800" dirty="0"/>
              <a:t> </a:t>
            </a:r>
            <a:r>
              <a:rPr lang="fr-FR" sz="1800" dirty="0" err="1"/>
              <a:t>treatment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effective </a:t>
            </a:r>
            <a:r>
              <a:rPr lang="fr-FR" sz="1800" dirty="0" err="1"/>
              <a:t>at</a:t>
            </a:r>
            <a:r>
              <a:rPr lang="fr-FR" sz="1800" dirty="0"/>
              <a:t> </a:t>
            </a:r>
            <a:r>
              <a:rPr lang="fr-FR" sz="1800" dirty="0" err="1"/>
              <a:t>reducing</a:t>
            </a:r>
            <a:r>
              <a:rPr lang="fr-FR" sz="1800" dirty="0"/>
              <a:t> the concentration of </a:t>
            </a:r>
            <a:r>
              <a:rPr lang="fr-FR" sz="1800" dirty="0" err="1"/>
              <a:t>solids</a:t>
            </a:r>
            <a:r>
              <a:rPr lang="fr-FR" sz="1800" dirty="0"/>
              <a:t> in the </a:t>
            </a:r>
            <a:r>
              <a:rPr lang="fr-FR" sz="1800" dirty="0" err="1"/>
              <a:t>wastewater</a:t>
            </a:r>
            <a:r>
              <a:rPr lang="fr-FR" sz="1800" dirty="0"/>
              <a:t> </a:t>
            </a:r>
            <a:r>
              <a:rPr lang="fr-FR" sz="1800" dirty="0" err="1"/>
              <a:t>before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enters</a:t>
            </a:r>
            <a:r>
              <a:rPr lang="fr-FR" sz="1800" dirty="0"/>
              <a:t> the </a:t>
            </a:r>
            <a:r>
              <a:rPr lang="fr-FR" sz="1800" dirty="0" err="1"/>
              <a:t>wetland</a:t>
            </a:r>
            <a:r>
              <a:rPr lang="fr-FR" sz="1800" dirty="0"/>
              <a:t>.</a:t>
            </a:r>
          </a:p>
          <a:p>
            <a:r>
              <a:rPr lang="fr-FR" sz="1800" dirty="0"/>
              <a:t>Maintenance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also</a:t>
            </a:r>
            <a:r>
              <a:rPr lang="fr-FR" sz="1800" dirty="0"/>
              <a:t>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trees</a:t>
            </a:r>
            <a:r>
              <a:rPr lang="fr-FR" sz="1800" dirty="0"/>
              <a:t> do not </a:t>
            </a:r>
            <a:r>
              <a:rPr lang="fr-FR" sz="1800" dirty="0" err="1"/>
              <a:t>grow</a:t>
            </a:r>
            <a:r>
              <a:rPr lang="fr-FR" sz="1800" dirty="0"/>
              <a:t> in the area as the </a:t>
            </a:r>
            <a:r>
              <a:rPr lang="fr-FR" sz="1800" dirty="0" err="1"/>
              <a:t>roots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harm</a:t>
            </a:r>
            <a:r>
              <a:rPr lang="fr-FR" sz="1800" dirty="0"/>
              <a:t> the liner.</a:t>
            </a:r>
          </a:p>
        </p:txBody>
      </p:sp>
    </p:spTree>
    <p:extLst>
      <p:ext uri="{BB962C8B-B14F-4D97-AF65-F5344CB8AC3E}">
        <p14:creationId xmlns:p14="http://schemas.microsoft.com/office/powerpoint/2010/main" val="12444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Significant</a:t>
            </a:r>
            <a:r>
              <a:rPr lang="fr-FR" sz="1800" dirty="0"/>
              <a:t> </a:t>
            </a:r>
            <a:r>
              <a:rPr lang="fr-FR" sz="1800" dirty="0" err="1"/>
              <a:t>pathogen</a:t>
            </a:r>
            <a:r>
              <a:rPr lang="fr-FR" sz="1800" dirty="0"/>
              <a:t> </a:t>
            </a:r>
            <a:r>
              <a:rPr lang="fr-FR" sz="1800" dirty="0" err="1"/>
              <a:t>removal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accomplished</a:t>
            </a:r>
            <a:r>
              <a:rPr lang="fr-FR" sz="1800" dirty="0"/>
              <a:t> by </a:t>
            </a:r>
            <a:r>
              <a:rPr lang="fr-FR" sz="1800" dirty="0" err="1"/>
              <a:t>natural</a:t>
            </a:r>
            <a:r>
              <a:rPr lang="fr-FR" sz="1800" dirty="0"/>
              <a:t> </a:t>
            </a:r>
            <a:r>
              <a:rPr lang="fr-FR" sz="1800" dirty="0" err="1"/>
              <a:t>decay</a:t>
            </a:r>
            <a:r>
              <a:rPr lang="fr-FR" sz="1800" dirty="0"/>
              <a:t>, </a:t>
            </a:r>
            <a:r>
              <a:rPr lang="fr-FR" sz="1800" dirty="0" err="1"/>
              <a:t>predation</a:t>
            </a:r>
            <a:r>
              <a:rPr lang="fr-FR" sz="1800" dirty="0"/>
              <a:t> by </a:t>
            </a:r>
            <a:r>
              <a:rPr lang="fr-FR" sz="1800" dirty="0" err="1"/>
              <a:t>higher</a:t>
            </a:r>
            <a:r>
              <a:rPr lang="fr-FR" sz="1800" dirty="0"/>
              <a:t> </a:t>
            </a:r>
            <a:r>
              <a:rPr lang="fr-FR" sz="1800" dirty="0" err="1"/>
              <a:t>organisms</a:t>
            </a:r>
            <a:r>
              <a:rPr lang="fr-FR" sz="1800" dirty="0"/>
              <a:t>, and filtration. As the water </a:t>
            </a:r>
            <a:r>
              <a:rPr lang="fr-FR" sz="1800" dirty="0" err="1"/>
              <a:t>flows</a:t>
            </a:r>
            <a:r>
              <a:rPr lang="fr-FR" sz="1800" dirty="0"/>
              <a:t> </a:t>
            </a:r>
            <a:r>
              <a:rPr lang="fr-FR" sz="1800" dirty="0" err="1"/>
              <a:t>below</a:t>
            </a:r>
            <a:r>
              <a:rPr lang="fr-FR" sz="1800" dirty="0"/>
              <a:t> the surface, </a:t>
            </a:r>
            <a:r>
              <a:rPr lang="fr-FR" sz="1800" dirty="0" err="1"/>
              <a:t>any</a:t>
            </a:r>
            <a:r>
              <a:rPr lang="fr-FR" sz="1800" dirty="0"/>
              <a:t> contact of </a:t>
            </a:r>
            <a:r>
              <a:rPr lang="fr-FR" sz="1800" dirty="0" err="1"/>
              <a:t>pathogenic</a:t>
            </a:r>
            <a:r>
              <a:rPr lang="fr-FR" sz="1800" dirty="0"/>
              <a:t> </a:t>
            </a:r>
            <a:r>
              <a:rPr lang="fr-FR" sz="1800" dirty="0" err="1"/>
              <a:t>organisms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humans</a:t>
            </a:r>
            <a:r>
              <a:rPr lang="fr-FR" sz="1800" dirty="0"/>
              <a:t> and </a:t>
            </a:r>
            <a:r>
              <a:rPr lang="fr-FR" sz="1800" dirty="0" err="1"/>
              <a:t>wildlife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minimized</a:t>
            </a:r>
            <a:r>
              <a:rPr lang="fr-FR" sz="1800" dirty="0"/>
              <a:t>.</a:t>
            </a:r>
          </a:p>
          <a:p>
            <a:r>
              <a:rPr lang="fr-FR" sz="1800" dirty="0"/>
              <a:t>The </a:t>
            </a:r>
            <a:r>
              <a:rPr lang="fr-FR" sz="1800" dirty="0" err="1"/>
              <a:t>risk</a:t>
            </a:r>
            <a:r>
              <a:rPr lang="fr-FR" sz="1800" dirty="0"/>
              <a:t> of mosquito </a:t>
            </a:r>
            <a:r>
              <a:rPr lang="fr-FR" sz="1800" dirty="0" err="1"/>
              <a:t>breeding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reduced</a:t>
            </a:r>
            <a:r>
              <a:rPr lang="fr-FR" sz="1800" dirty="0"/>
              <a:t> </a:t>
            </a:r>
            <a:r>
              <a:rPr lang="fr-FR" sz="1800" dirty="0" err="1"/>
              <a:t>since</a:t>
            </a:r>
            <a:r>
              <a:rPr lang="fr-FR" sz="1800" dirty="0"/>
              <a:t> </a:t>
            </a:r>
            <a:r>
              <a:rPr lang="fr-FR" sz="1800" dirty="0" err="1"/>
              <a:t>there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no standing water </a:t>
            </a:r>
            <a:r>
              <a:rPr lang="fr-FR" sz="1800" dirty="0" err="1"/>
              <a:t>compared</a:t>
            </a:r>
            <a:r>
              <a:rPr lang="fr-FR" sz="1800" dirty="0"/>
              <a:t> to the </a:t>
            </a:r>
            <a:r>
              <a:rPr lang="fr-FR" sz="1800" dirty="0" err="1"/>
              <a:t>risk</a:t>
            </a:r>
            <a:r>
              <a:rPr lang="fr-FR" sz="1800" dirty="0"/>
              <a:t> </a:t>
            </a:r>
            <a:r>
              <a:rPr lang="fr-FR" sz="1800" dirty="0" err="1"/>
              <a:t>associated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Free-Water Surface </a:t>
            </a:r>
            <a:r>
              <a:rPr lang="fr-FR" sz="1800" dirty="0" err="1"/>
              <a:t>Constructed</a:t>
            </a:r>
            <a:r>
              <a:rPr lang="fr-FR" sz="1800" dirty="0"/>
              <a:t> </a:t>
            </a:r>
            <a:r>
              <a:rPr lang="fr-FR" sz="1800" dirty="0" err="1"/>
              <a:t>Wetlands</a:t>
            </a:r>
            <a:r>
              <a:rPr lang="fr-FR" sz="1800" dirty="0"/>
              <a:t> (T.7). The </a:t>
            </a:r>
            <a:r>
              <a:rPr lang="fr-FR" sz="1800" dirty="0" err="1"/>
              <a:t>wetland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aesthetically</a:t>
            </a:r>
            <a:r>
              <a:rPr lang="fr-FR" sz="1800" dirty="0"/>
              <a:t> </a:t>
            </a:r>
            <a:r>
              <a:rPr lang="fr-FR" sz="1800" dirty="0" err="1"/>
              <a:t>pleasing</a:t>
            </a:r>
            <a:r>
              <a:rPr lang="fr-FR" sz="1800" dirty="0"/>
              <a:t> and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integrated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wild</a:t>
            </a:r>
            <a:r>
              <a:rPr lang="fr-FR" sz="1800" dirty="0"/>
              <a:t> areas or </a:t>
            </a:r>
            <a:r>
              <a:rPr lang="fr-FR" sz="1800" dirty="0" err="1"/>
              <a:t>parklands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27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23300" cy="639762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Vertical Flow </a:t>
            </a:r>
            <a:r>
              <a:rPr lang="fr-FR" sz="3200" b="1" dirty="0" err="1" smtClean="0"/>
              <a:t>Constructed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Wetland</a:t>
            </a:r>
            <a:endParaRPr lang="fr-FR" sz="3200" b="1" dirty="0"/>
          </a:p>
        </p:txBody>
      </p:sp>
      <p:pic>
        <p:nvPicPr>
          <p:cNvPr id="4" name="Image 3" descr="T9-header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41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91" y="1600200"/>
            <a:ext cx="7005442" cy="5257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010" y="1711110"/>
            <a:ext cx="7011909" cy="52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6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During</a:t>
            </a:r>
            <a:r>
              <a:rPr lang="fr-FR" sz="1800" dirty="0"/>
              <a:t> the first </a:t>
            </a:r>
            <a:r>
              <a:rPr lang="fr-FR" sz="1800" dirty="0" err="1"/>
              <a:t>growing</a:t>
            </a:r>
            <a:r>
              <a:rPr lang="fr-FR" sz="1800" dirty="0"/>
              <a:t> </a:t>
            </a:r>
            <a:r>
              <a:rPr lang="fr-FR" sz="1800" dirty="0" err="1"/>
              <a:t>season</a:t>
            </a:r>
            <a:r>
              <a:rPr lang="fr-FR" sz="1800" dirty="0"/>
              <a:t>,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important to </a:t>
            </a:r>
            <a:r>
              <a:rPr lang="fr-FR" sz="1800" dirty="0" err="1"/>
              <a:t>remove</a:t>
            </a:r>
            <a:r>
              <a:rPr lang="fr-FR" sz="1800" dirty="0"/>
              <a:t> </a:t>
            </a:r>
            <a:r>
              <a:rPr lang="fr-FR" sz="1800" dirty="0" err="1"/>
              <a:t>weeds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compete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planted</a:t>
            </a:r>
            <a:r>
              <a:rPr lang="fr-FR" sz="1800" dirty="0"/>
              <a:t> </a:t>
            </a:r>
            <a:r>
              <a:rPr lang="fr-FR" sz="1800" dirty="0" err="1"/>
              <a:t>wetland</a:t>
            </a:r>
            <a:r>
              <a:rPr lang="fr-FR" sz="1800" dirty="0"/>
              <a:t> </a:t>
            </a:r>
            <a:r>
              <a:rPr lang="fr-FR" sz="1800" dirty="0" err="1"/>
              <a:t>vegetation</a:t>
            </a:r>
            <a:r>
              <a:rPr lang="fr-FR" sz="1800" dirty="0"/>
              <a:t>. Distribution pipes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cleaned</a:t>
            </a:r>
            <a:r>
              <a:rPr lang="fr-FR" sz="1800" dirty="0"/>
              <a:t> once a </a:t>
            </a:r>
            <a:r>
              <a:rPr lang="fr-FR" sz="1800" dirty="0" err="1"/>
              <a:t>year</a:t>
            </a:r>
            <a:r>
              <a:rPr lang="fr-FR" sz="1800" dirty="0"/>
              <a:t> to </a:t>
            </a:r>
            <a:r>
              <a:rPr lang="fr-FR" sz="1800" dirty="0" err="1"/>
              <a:t>remove</a:t>
            </a:r>
            <a:r>
              <a:rPr lang="fr-FR" sz="1800" dirty="0"/>
              <a:t> </a:t>
            </a:r>
            <a:r>
              <a:rPr lang="fr-FR" sz="1800" dirty="0" err="1"/>
              <a:t>sludge</a:t>
            </a:r>
            <a:r>
              <a:rPr lang="fr-FR" sz="1800" dirty="0"/>
              <a:t> and biofilm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might</a:t>
            </a:r>
            <a:r>
              <a:rPr lang="fr-FR" sz="1800" dirty="0"/>
              <a:t> block the </a:t>
            </a:r>
            <a:r>
              <a:rPr lang="fr-FR" sz="1800" dirty="0" err="1"/>
              <a:t>holes</a:t>
            </a:r>
            <a:r>
              <a:rPr lang="fr-FR" sz="1800" dirty="0"/>
              <a:t>.</a:t>
            </a:r>
          </a:p>
          <a:p>
            <a:r>
              <a:rPr lang="fr-FR" sz="1800" dirty="0" err="1"/>
              <a:t>With</a:t>
            </a:r>
            <a:r>
              <a:rPr lang="fr-FR" sz="1800" dirty="0"/>
              <a:t> time, the </a:t>
            </a:r>
            <a:r>
              <a:rPr lang="fr-FR" sz="1800" dirty="0" err="1"/>
              <a:t>gravel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become</a:t>
            </a:r>
            <a:r>
              <a:rPr lang="fr-FR" sz="1800" dirty="0"/>
              <a:t> </a:t>
            </a:r>
            <a:r>
              <a:rPr lang="fr-FR" sz="1800" dirty="0" err="1"/>
              <a:t>clogged</a:t>
            </a:r>
            <a:r>
              <a:rPr lang="fr-FR" sz="1800" dirty="0"/>
              <a:t> by </a:t>
            </a:r>
            <a:r>
              <a:rPr lang="fr-FR" sz="1800" dirty="0" err="1"/>
              <a:t>accumulated</a:t>
            </a:r>
            <a:r>
              <a:rPr lang="fr-FR" sz="1800" dirty="0"/>
              <a:t> </a:t>
            </a:r>
            <a:r>
              <a:rPr lang="fr-FR" sz="1800" dirty="0" err="1"/>
              <a:t>solids</a:t>
            </a:r>
            <a:r>
              <a:rPr lang="fr-FR" sz="1800" dirty="0"/>
              <a:t> and </a:t>
            </a:r>
            <a:r>
              <a:rPr lang="fr-FR" sz="1800" dirty="0" err="1"/>
              <a:t>bacterial</a:t>
            </a:r>
            <a:r>
              <a:rPr lang="fr-FR" sz="1800" dirty="0"/>
              <a:t> film. </a:t>
            </a:r>
            <a:r>
              <a:rPr lang="fr-FR" sz="1800" dirty="0" err="1"/>
              <a:t>Resting</a:t>
            </a:r>
            <a:r>
              <a:rPr lang="fr-FR" sz="1800" dirty="0"/>
              <a:t> </a:t>
            </a:r>
            <a:r>
              <a:rPr lang="fr-FR" sz="1800" dirty="0" err="1"/>
              <a:t>intervals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restore the </a:t>
            </a:r>
            <a:r>
              <a:rPr lang="fr-FR" sz="1800" dirty="0" err="1"/>
              <a:t>hydraulic</a:t>
            </a:r>
            <a:r>
              <a:rPr lang="fr-FR" sz="1800" dirty="0"/>
              <a:t> </a:t>
            </a:r>
            <a:r>
              <a:rPr lang="fr-FR" sz="1800" dirty="0" err="1"/>
              <a:t>conductivity</a:t>
            </a:r>
            <a:r>
              <a:rPr lang="fr-FR" sz="1800" dirty="0"/>
              <a:t> of the </a:t>
            </a:r>
            <a:r>
              <a:rPr lang="fr-FR" sz="1800" dirty="0" err="1"/>
              <a:t>bed</a:t>
            </a:r>
            <a:r>
              <a:rPr lang="fr-FR" sz="1800" dirty="0"/>
              <a:t>. If </a:t>
            </a:r>
            <a:r>
              <a:rPr lang="fr-FR" sz="1800" dirty="0" err="1"/>
              <a:t>this</a:t>
            </a:r>
            <a:r>
              <a:rPr lang="fr-FR" sz="1800" dirty="0"/>
              <a:t> </a:t>
            </a:r>
            <a:r>
              <a:rPr lang="fr-FR" sz="1800" dirty="0" err="1"/>
              <a:t>does</a:t>
            </a:r>
            <a:r>
              <a:rPr lang="fr-FR" sz="1800" dirty="0"/>
              <a:t> not help, the </a:t>
            </a:r>
            <a:r>
              <a:rPr lang="fr-FR" sz="1800" dirty="0" err="1"/>
              <a:t>accumulated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r>
              <a:rPr lang="fr-FR" sz="1800" dirty="0"/>
              <a:t> has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removed</a:t>
            </a:r>
            <a:r>
              <a:rPr lang="fr-FR" sz="1800" dirty="0"/>
              <a:t> and </a:t>
            </a:r>
            <a:r>
              <a:rPr lang="fr-FR" sz="1800" dirty="0" err="1"/>
              <a:t>clogged</a:t>
            </a:r>
            <a:r>
              <a:rPr lang="fr-FR" sz="1800" dirty="0"/>
              <a:t> parts of the </a:t>
            </a:r>
            <a:r>
              <a:rPr lang="fr-FR" sz="1800" dirty="0" err="1"/>
              <a:t>filter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r>
              <a:rPr lang="fr-FR" sz="1800" dirty="0"/>
              <a:t> </a:t>
            </a:r>
            <a:r>
              <a:rPr lang="fr-FR" sz="1800" dirty="0" err="1"/>
              <a:t>replaced</a:t>
            </a:r>
            <a:r>
              <a:rPr lang="fr-FR" sz="1800" dirty="0"/>
              <a:t>.</a:t>
            </a:r>
          </a:p>
          <a:p>
            <a:r>
              <a:rPr lang="fr-FR" sz="1800" dirty="0"/>
              <a:t>Maintenance </a:t>
            </a:r>
            <a:r>
              <a:rPr lang="fr-FR" sz="1800" dirty="0" err="1"/>
              <a:t>activities</a:t>
            </a:r>
            <a:r>
              <a:rPr lang="fr-FR" sz="1800" dirty="0"/>
              <a:t> </a:t>
            </a:r>
            <a:r>
              <a:rPr lang="fr-FR" sz="1800" dirty="0" err="1"/>
              <a:t>should</a:t>
            </a:r>
            <a:r>
              <a:rPr lang="fr-FR" sz="1800" dirty="0"/>
              <a:t> focus on </a:t>
            </a:r>
            <a:r>
              <a:rPr lang="fr-FR" sz="1800" dirty="0" err="1"/>
              <a:t>ensuring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primary</a:t>
            </a:r>
            <a:r>
              <a:rPr lang="fr-FR" sz="1800" dirty="0"/>
              <a:t> </a:t>
            </a:r>
            <a:r>
              <a:rPr lang="fr-FR" sz="1800" dirty="0" err="1"/>
              <a:t>treatment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effective </a:t>
            </a:r>
            <a:r>
              <a:rPr lang="fr-FR" sz="1800" dirty="0" err="1"/>
              <a:t>at</a:t>
            </a:r>
            <a:r>
              <a:rPr lang="fr-FR" sz="1800" dirty="0"/>
              <a:t> </a:t>
            </a:r>
            <a:r>
              <a:rPr lang="fr-FR" sz="1800" dirty="0" err="1"/>
              <a:t>reducing</a:t>
            </a:r>
            <a:r>
              <a:rPr lang="fr-FR" sz="1800" dirty="0"/>
              <a:t> the concentration of </a:t>
            </a:r>
            <a:r>
              <a:rPr lang="fr-FR" sz="1800" dirty="0" err="1"/>
              <a:t>solids</a:t>
            </a:r>
            <a:r>
              <a:rPr lang="fr-FR" sz="1800" dirty="0"/>
              <a:t> in the </a:t>
            </a:r>
            <a:r>
              <a:rPr lang="fr-FR" sz="1800" dirty="0" err="1"/>
              <a:t>wastewater</a:t>
            </a:r>
            <a:r>
              <a:rPr lang="fr-FR" sz="1800" dirty="0"/>
              <a:t> </a:t>
            </a:r>
            <a:r>
              <a:rPr lang="fr-FR" sz="1800" dirty="0" err="1"/>
              <a:t>before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enters</a:t>
            </a:r>
            <a:r>
              <a:rPr lang="fr-FR" sz="1800" dirty="0"/>
              <a:t> the </a:t>
            </a:r>
            <a:r>
              <a:rPr lang="fr-FR" sz="1800" dirty="0" err="1"/>
              <a:t>wetland</a:t>
            </a:r>
            <a:r>
              <a:rPr lang="fr-FR" sz="1800" dirty="0"/>
              <a:t>.</a:t>
            </a:r>
          </a:p>
          <a:p>
            <a:r>
              <a:rPr lang="fr-FR" sz="1800" dirty="0"/>
              <a:t>Maintenance 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also</a:t>
            </a:r>
            <a:r>
              <a:rPr lang="fr-FR" sz="1800" dirty="0"/>
              <a:t>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trees</a:t>
            </a:r>
            <a:r>
              <a:rPr lang="fr-FR" sz="1800" dirty="0"/>
              <a:t> do not </a:t>
            </a:r>
            <a:r>
              <a:rPr lang="fr-FR" sz="1800" dirty="0" err="1"/>
              <a:t>grow</a:t>
            </a:r>
            <a:r>
              <a:rPr lang="fr-FR" sz="1800" dirty="0"/>
              <a:t> in the area as the </a:t>
            </a:r>
            <a:r>
              <a:rPr lang="fr-FR" sz="1800" dirty="0" err="1"/>
              <a:t>roots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harm</a:t>
            </a:r>
            <a:r>
              <a:rPr lang="fr-FR" sz="1800" dirty="0"/>
              <a:t> the liner.</a:t>
            </a:r>
          </a:p>
        </p:txBody>
      </p:sp>
    </p:spTree>
    <p:extLst>
      <p:ext uri="{BB962C8B-B14F-4D97-AF65-F5344CB8AC3E}">
        <p14:creationId xmlns:p14="http://schemas.microsoft.com/office/powerpoint/2010/main" val="37328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Pathogen</a:t>
            </a:r>
            <a:r>
              <a:rPr lang="fr-FR" sz="1800" dirty="0"/>
              <a:t> </a:t>
            </a:r>
            <a:r>
              <a:rPr lang="fr-FR" sz="1800" dirty="0" err="1"/>
              <a:t>removal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accomplished</a:t>
            </a:r>
            <a:r>
              <a:rPr lang="fr-FR" sz="1800" dirty="0"/>
              <a:t> by </a:t>
            </a:r>
            <a:r>
              <a:rPr lang="fr-FR" sz="1800" dirty="0" err="1"/>
              <a:t>natural</a:t>
            </a:r>
            <a:r>
              <a:rPr lang="fr-FR" sz="1800" dirty="0"/>
              <a:t> </a:t>
            </a:r>
            <a:r>
              <a:rPr lang="fr-FR" sz="1800" dirty="0" err="1"/>
              <a:t>decay</a:t>
            </a:r>
            <a:r>
              <a:rPr lang="fr-FR" sz="1800" dirty="0"/>
              <a:t>, </a:t>
            </a:r>
            <a:r>
              <a:rPr lang="fr-FR" sz="1800" dirty="0" err="1"/>
              <a:t>predation</a:t>
            </a:r>
            <a:r>
              <a:rPr lang="fr-FR" sz="1800" dirty="0"/>
              <a:t> by </a:t>
            </a:r>
            <a:r>
              <a:rPr lang="fr-FR" sz="1800" dirty="0" err="1"/>
              <a:t>higher</a:t>
            </a:r>
            <a:r>
              <a:rPr lang="fr-FR" sz="1800" dirty="0"/>
              <a:t> </a:t>
            </a:r>
            <a:r>
              <a:rPr lang="fr-FR" sz="1800" dirty="0" err="1"/>
              <a:t>organisms</a:t>
            </a:r>
            <a:r>
              <a:rPr lang="fr-FR" sz="1800" dirty="0"/>
              <a:t>, and filtration. The </a:t>
            </a:r>
            <a:r>
              <a:rPr lang="fr-FR" sz="1800" dirty="0" err="1"/>
              <a:t>risk</a:t>
            </a:r>
            <a:r>
              <a:rPr lang="fr-FR" sz="1800" dirty="0"/>
              <a:t> of mosquito </a:t>
            </a:r>
            <a:r>
              <a:rPr lang="fr-FR" sz="1800" dirty="0" err="1"/>
              <a:t>breeding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low</a:t>
            </a:r>
            <a:r>
              <a:rPr lang="fr-FR" sz="1800" dirty="0"/>
              <a:t> </a:t>
            </a:r>
            <a:r>
              <a:rPr lang="fr-FR" sz="1800" dirty="0" err="1"/>
              <a:t>since</a:t>
            </a:r>
            <a:r>
              <a:rPr lang="fr-FR" sz="1800" dirty="0"/>
              <a:t> </a:t>
            </a:r>
            <a:r>
              <a:rPr lang="fr-FR" sz="1800" dirty="0" err="1"/>
              <a:t>there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no standing water.</a:t>
            </a:r>
          </a:p>
          <a:p>
            <a:r>
              <a:rPr lang="fr-FR" sz="1800" dirty="0"/>
              <a:t>The system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generally</a:t>
            </a:r>
            <a:r>
              <a:rPr lang="fr-FR" sz="1800" dirty="0"/>
              <a:t> </a:t>
            </a:r>
            <a:r>
              <a:rPr lang="fr-FR" sz="1800" dirty="0" err="1"/>
              <a:t>aesthetic</a:t>
            </a:r>
            <a:r>
              <a:rPr lang="fr-FR" sz="1800" dirty="0"/>
              <a:t> and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integrated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wild</a:t>
            </a:r>
            <a:r>
              <a:rPr lang="fr-FR" sz="1800" dirty="0"/>
              <a:t> areas or </a:t>
            </a:r>
            <a:r>
              <a:rPr lang="fr-FR" sz="1800" dirty="0" err="1"/>
              <a:t>parklands</a:t>
            </a:r>
            <a:r>
              <a:rPr lang="fr-FR" sz="1800" dirty="0"/>
              <a:t>.</a:t>
            </a:r>
          </a:p>
          <a:p>
            <a:r>
              <a:rPr lang="fr-FR" sz="1800" dirty="0"/>
              <a:t>Care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to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people do not come in contact </a:t>
            </a:r>
            <a:r>
              <a:rPr lang="fr-FR" sz="1800" dirty="0" err="1"/>
              <a:t>with</a:t>
            </a:r>
            <a:r>
              <a:rPr lang="fr-FR" sz="1800" dirty="0"/>
              <a:t> the influent </a:t>
            </a:r>
            <a:r>
              <a:rPr lang="fr-FR" sz="1800" dirty="0" err="1"/>
              <a:t>because</a:t>
            </a:r>
            <a:r>
              <a:rPr lang="fr-FR" sz="1800" dirty="0"/>
              <a:t> of the </a:t>
            </a:r>
            <a:r>
              <a:rPr lang="fr-FR" sz="1800" dirty="0" err="1"/>
              <a:t>risk</a:t>
            </a:r>
            <a:r>
              <a:rPr lang="fr-FR" sz="1800" dirty="0"/>
              <a:t> of infection.</a:t>
            </a:r>
          </a:p>
        </p:txBody>
      </p:sp>
    </p:spTree>
    <p:extLst>
      <p:ext uri="{BB962C8B-B14F-4D97-AF65-F5344CB8AC3E}">
        <p14:creationId xmlns:p14="http://schemas.microsoft.com/office/powerpoint/2010/main" val="251880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23300" cy="639762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Activated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sludge</a:t>
            </a:r>
            <a:endParaRPr lang="fr-FR" sz="3200" b="1" dirty="0"/>
          </a:p>
        </p:txBody>
      </p:sp>
      <p:pic>
        <p:nvPicPr>
          <p:cNvPr id="3" name="Image 2" descr="T12-header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49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6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smtClean="0"/>
              <a:t>In </a:t>
            </a:r>
            <a:r>
              <a:rPr lang="fr-FR" sz="1800" dirty="0" err="1" smtClean="0"/>
              <a:t>settlers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are not </a:t>
            </a:r>
            <a:r>
              <a:rPr lang="fr-FR" sz="1800" dirty="0" err="1" smtClean="0"/>
              <a:t>designed</a:t>
            </a:r>
            <a:r>
              <a:rPr lang="fr-FR" sz="1800" dirty="0" smtClean="0"/>
              <a:t> for </a:t>
            </a:r>
            <a:r>
              <a:rPr lang="fr-FR" sz="1800" dirty="0" err="1" smtClean="0"/>
              <a:t>anaerobic</a:t>
            </a:r>
            <a:r>
              <a:rPr lang="fr-FR" sz="1800" dirty="0" smtClean="0"/>
              <a:t> </a:t>
            </a:r>
            <a:r>
              <a:rPr lang="fr-FR" sz="1800" dirty="0" err="1" smtClean="0"/>
              <a:t>processes</a:t>
            </a:r>
            <a:r>
              <a:rPr lang="fr-FR" sz="1800" dirty="0" smtClean="0"/>
              <a:t>, </a:t>
            </a:r>
            <a:r>
              <a:rPr lang="fr-FR" sz="1800" dirty="0" err="1" smtClean="0"/>
              <a:t>regular</a:t>
            </a:r>
            <a:r>
              <a:rPr lang="fr-FR" sz="1800" dirty="0" smtClean="0"/>
              <a:t> </a:t>
            </a:r>
            <a:r>
              <a:rPr lang="fr-FR" sz="1800" dirty="0" err="1" smtClean="0"/>
              <a:t>sludge</a:t>
            </a:r>
            <a:r>
              <a:rPr lang="fr-FR" sz="1800" dirty="0" smtClean="0"/>
              <a:t> </a:t>
            </a:r>
            <a:r>
              <a:rPr lang="fr-FR" sz="1800" dirty="0" err="1" smtClean="0"/>
              <a:t>removal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necessary</a:t>
            </a:r>
            <a:r>
              <a:rPr lang="fr-FR" sz="1800" dirty="0" smtClean="0"/>
              <a:t> to </a:t>
            </a:r>
            <a:r>
              <a:rPr lang="fr-FR" sz="1800" dirty="0" err="1" smtClean="0"/>
              <a:t>prevent</a:t>
            </a:r>
            <a:r>
              <a:rPr lang="fr-FR" sz="1800" dirty="0" smtClean="0"/>
              <a:t> </a:t>
            </a:r>
            <a:r>
              <a:rPr lang="fr-FR" sz="1800" dirty="0" err="1" smtClean="0"/>
              <a:t>septic</a:t>
            </a:r>
            <a:r>
              <a:rPr lang="fr-FR" sz="1800" dirty="0" smtClean="0"/>
              <a:t> conditions and the </a:t>
            </a:r>
            <a:r>
              <a:rPr lang="fr-FR" sz="1800" dirty="0" err="1" smtClean="0"/>
              <a:t>build</a:t>
            </a:r>
            <a:r>
              <a:rPr lang="fr-FR" sz="1800" dirty="0" smtClean="0"/>
              <a:t>-up and release of </a:t>
            </a:r>
            <a:r>
              <a:rPr lang="fr-FR" sz="1800" dirty="0" err="1" smtClean="0"/>
              <a:t>gas</a:t>
            </a:r>
            <a:r>
              <a:rPr lang="fr-FR" sz="1800" dirty="0" smtClean="0"/>
              <a:t>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hamper</a:t>
            </a:r>
            <a:r>
              <a:rPr lang="fr-FR" sz="1800" dirty="0" smtClean="0"/>
              <a:t> the </a:t>
            </a:r>
            <a:r>
              <a:rPr lang="fr-FR" sz="1800" dirty="0" err="1" smtClean="0"/>
              <a:t>sedimentation</a:t>
            </a:r>
            <a:r>
              <a:rPr lang="fr-FR" sz="1800" dirty="0" smtClean="0"/>
              <a:t> </a:t>
            </a:r>
            <a:r>
              <a:rPr lang="fr-FR" sz="1800" dirty="0" err="1" smtClean="0"/>
              <a:t>process</a:t>
            </a:r>
            <a:r>
              <a:rPr lang="fr-FR" sz="1800" dirty="0" smtClean="0"/>
              <a:t> by </a:t>
            </a:r>
            <a:r>
              <a:rPr lang="fr-FR" sz="1800" dirty="0" err="1" smtClean="0"/>
              <a:t>re-suspending</a:t>
            </a:r>
            <a:r>
              <a:rPr lang="fr-FR" sz="1800" dirty="0" smtClean="0"/>
              <a:t> part of the </a:t>
            </a:r>
            <a:r>
              <a:rPr lang="fr-FR" sz="1800" dirty="0" err="1" smtClean="0"/>
              <a:t>settled</a:t>
            </a:r>
            <a:r>
              <a:rPr lang="fr-FR" sz="1800" dirty="0" smtClean="0"/>
              <a:t> </a:t>
            </a:r>
            <a:r>
              <a:rPr lang="fr-FR" sz="1800" dirty="0" err="1" smtClean="0"/>
              <a:t>solids</a:t>
            </a:r>
            <a:r>
              <a:rPr lang="fr-FR" sz="1800" dirty="0" smtClean="0"/>
              <a:t>. </a:t>
            </a:r>
            <a:r>
              <a:rPr lang="fr-FR" sz="1800" dirty="0" err="1" smtClean="0"/>
              <a:t>Sludge</a:t>
            </a:r>
            <a:r>
              <a:rPr lang="fr-FR" sz="1800" dirty="0" smtClean="0"/>
              <a:t> </a:t>
            </a:r>
            <a:r>
              <a:rPr lang="fr-FR" sz="1800" dirty="0" err="1" smtClean="0"/>
              <a:t>transported</a:t>
            </a:r>
            <a:r>
              <a:rPr lang="fr-FR" sz="1800" dirty="0" smtClean="0"/>
              <a:t> to the surface by </a:t>
            </a:r>
            <a:r>
              <a:rPr lang="fr-FR" sz="1800" dirty="0" err="1" smtClean="0"/>
              <a:t>gas</a:t>
            </a:r>
            <a:r>
              <a:rPr lang="fr-FR" sz="1800" dirty="0" smtClean="0"/>
              <a:t> </a:t>
            </a:r>
            <a:r>
              <a:rPr lang="fr-FR" sz="1800" dirty="0" err="1" smtClean="0"/>
              <a:t>bubbles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difficult</a:t>
            </a:r>
            <a:r>
              <a:rPr lang="fr-FR" sz="1800" dirty="0" smtClean="0"/>
              <a:t> to </a:t>
            </a:r>
            <a:r>
              <a:rPr lang="fr-FR" sz="1800" dirty="0" err="1" smtClean="0"/>
              <a:t>remove</a:t>
            </a:r>
            <a:r>
              <a:rPr lang="fr-FR" sz="1800" dirty="0" smtClean="0"/>
              <a:t> and </a:t>
            </a:r>
            <a:r>
              <a:rPr lang="fr-FR" sz="1800" dirty="0" err="1" smtClean="0"/>
              <a:t>may</a:t>
            </a:r>
            <a:r>
              <a:rPr lang="fr-FR" sz="1800" dirty="0" smtClean="0"/>
              <a:t> </a:t>
            </a:r>
            <a:r>
              <a:rPr lang="fr-FR" sz="1800" dirty="0" err="1" smtClean="0"/>
              <a:t>pass</a:t>
            </a:r>
            <a:r>
              <a:rPr lang="fr-FR" sz="1800" dirty="0" smtClean="0"/>
              <a:t> to the </a:t>
            </a:r>
            <a:r>
              <a:rPr lang="fr-FR" sz="1800" dirty="0" err="1" smtClean="0"/>
              <a:t>next</a:t>
            </a:r>
            <a:r>
              <a:rPr lang="fr-FR" sz="1800" dirty="0" smtClean="0"/>
              <a:t>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 stage.</a:t>
            </a:r>
          </a:p>
          <a:p>
            <a:r>
              <a:rPr lang="fr-FR" sz="1800" dirty="0" err="1" smtClean="0"/>
              <a:t>Frequent</a:t>
            </a:r>
            <a:r>
              <a:rPr lang="fr-FR" sz="1800" dirty="0" smtClean="0"/>
              <a:t> </a:t>
            </a:r>
            <a:r>
              <a:rPr lang="fr-FR" sz="1800" dirty="0" err="1" smtClean="0"/>
              <a:t>scum</a:t>
            </a:r>
            <a:r>
              <a:rPr lang="fr-FR" sz="1800" dirty="0" smtClean="0"/>
              <a:t> </a:t>
            </a:r>
            <a:r>
              <a:rPr lang="fr-FR" sz="1800" dirty="0" err="1" smtClean="0"/>
              <a:t>removal</a:t>
            </a:r>
            <a:r>
              <a:rPr lang="fr-FR" sz="1800" dirty="0" smtClean="0"/>
              <a:t> and </a:t>
            </a:r>
            <a:r>
              <a:rPr lang="fr-FR" sz="1800" dirty="0" err="1" smtClean="0"/>
              <a:t>adequate</a:t>
            </a:r>
            <a:r>
              <a:rPr lang="fr-FR" sz="1800" dirty="0" smtClean="0"/>
              <a:t>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/</a:t>
            </a:r>
            <a:r>
              <a:rPr lang="fr-FR" sz="1800" dirty="0" err="1" smtClean="0"/>
              <a:t>disposal</a:t>
            </a:r>
            <a:r>
              <a:rPr lang="fr-FR" sz="1800" dirty="0" smtClean="0"/>
              <a:t>, </a:t>
            </a:r>
            <a:r>
              <a:rPr lang="fr-FR" sz="1800" dirty="0" err="1" smtClean="0"/>
              <a:t>either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</a:t>
            </a:r>
            <a:r>
              <a:rPr lang="fr-FR" sz="1800" dirty="0" err="1" smtClean="0"/>
              <a:t>sludge</a:t>
            </a:r>
            <a:r>
              <a:rPr lang="fr-FR" sz="1800" dirty="0" smtClean="0"/>
              <a:t> or </a:t>
            </a:r>
            <a:r>
              <a:rPr lang="fr-FR" sz="1800" dirty="0" err="1" smtClean="0"/>
              <a:t>separately</a:t>
            </a:r>
            <a:r>
              <a:rPr lang="fr-FR" sz="1800" dirty="0" smtClean="0"/>
              <a:t>,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important.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204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Image 3" descr="T1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968500"/>
            <a:ext cx="5754624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8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Highly</a:t>
            </a:r>
            <a:r>
              <a:rPr lang="fr-FR" sz="1800" dirty="0"/>
              <a:t> </a:t>
            </a:r>
            <a:r>
              <a:rPr lang="fr-FR" sz="1800" dirty="0" err="1"/>
              <a:t>trained</a:t>
            </a:r>
            <a:r>
              <a:rPr lang="fr-FR" sz="1800" dirty="0"/>
              <a:t> staff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required</a:t>
            </a:r>
            <a:r>
              <a:rPr lang="fr-FR" sz="1800" dirty="0"/>
              <a:t> for maintenance and trouble-</a:t>
            </a:r>
            <a:r>
              <a:rPr lang="fr-FR" sz="1800" dirty="0" err="1"/>
              <a:t>shooting</a:t>
            </a:r>
            <a:r>
              <a:rPr lang="fr-FR" sz="1800" dirty="0"/>
              <a:t>. The </a:t>
            </a:r>
            <a:r>
              <a:rPr lang="fr-FR" sz="1800" dirty="0" err="1"/>
              <a:t>mechanical</a:t>
            </a:r>
            <a:r>
              <a:rPr lang="fr-FR" sz="1800" dirty="0"/>
              <a:t> </a:t>
            </a:r>
            <a:r>
              <a:rPr lang="fr-FR" sz="1800" dirty="0" err="1"/>
              <a:t>equipment</a:t>
            </a:r>
            <a:r>
              <a:rPr lang="fr-FR" sz="1800" dirty="0"/>
              <a:t> (mixers, </a:t>
            </a:r>
            <a:r>
              <a:rPr lang="fr-FR" sz="1800" dirty="0" err="1"/>
              <a:t>aerators</a:t>
            </a:r>
            <a:r>
              <a:rPr lang="fr-FR" sz="1800" dirty="0"/>
              <a:t> and </a:t>
            </a:r>
            <a:r>
              <a:rPr lang="fr-FR" sz="1800" dirty="0" err="1"/>
              <a:t>pumps</a:t>
            </a:r>
            <a:r>
              <a:rPr lang="fr-FR" sz="1800" dirty="0"/>
              <a:t>)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constantly</a:t>
            </a:r>
            <a:r>
              <a:rPr lang="fr-FR" sz="1800" dirty="0"/>
              <a:t> </a:t>
            </a:r>
            <a:r>
              <a:rPr lang="fr-FR" sz="1800" dirty="0" err="1"/>
              <a:t>maintained</a:t>
            </a:r>
            <a:r>
              <a:rPr lang="fr-FR" sz="1800" dirty="0"/>
              <a:t>.</a:t>
            </a:r>
          </a:p>
          <a:p>
            <a:r>
              <a:rPr lang="fr-FR" sz="1800" dirty="0"/>
              <a:t>As </a:t>
            </a:r>
            <a:r>
              <a:rPr lang="fr-FR" sz="1800" dirty="0" err="1"/>
              <a:t>well</a:t>
            </a:r>
            <a:r>
              <a:rPr lang="fr-FR" sz="1800" dirty="0"/>
              <a:t>, the influent and effluent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constantly</a:t>
            </a:r>
            <a:r>
              <a:rPr lang="fr-FR" sz="1800" dirty="0"/>
              <a:t> </a:t>
            </a:r>
            <a:r>
              <a:rPr lang="fr-FR" sz="1800" dirty="0" err="1"/>
              <a:t>monitored</a:t>
            </a:r>
            <a:r>
              <a:rPr lang="fr-FR" sz="1800" dirty="0"/>
              <a:t> and the control </a:t>
            </a:r>
            <a:r>
              <a:rPr lang="fr-FR" sz="1800" dirty="0" err="1"/>
              <a:t>parameters</a:t>
            </a:r>
            <a:r>
              <a:rPr lang="fr-FR" sz="1800" dirty="0"/>
              <a:t> </a:t>
            </a:r>
            <a:r>
              <a:rPr lang="fr-FR" sz="1800" dirty="0" err="1"/>
              <a:t>adjusted</a:t>
            </a:r>
            <a:r>
              <a:rPr lang="fr-FR" sz="1800" dirty="0"/>
              <a:t>, if </a:t>
            </a:r>
            <a:r>
              <a:rPr lang="fr-FR" sz="1800" dirty="0" err="1"/>
              <a:t>necessary</a:t>
            </a:r>
            <a:r>
              <a:rPr lang="fr-FR" sz="1800" dirty="0"/>
              <a:t>, to </a:t>
            </a:r>
            <a:r>
              <a:rPr lang="fr-FR" sz="1800" dirty="0" err="1"/>
              <a:t>avoid</a:t>
            </a:r>
            <a:r>
              <a:rPr lang="fr-FR" sz="1800" dirty="0"/>
              <a:t> </a:t>
            </a:r>
            <a:r>
              <a:rPr lang="fr-FR" sz="1800" dirty="0" err="1"/>
              <a:t>abnormalities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could</a:t>
            </a:r>
            <a:r>
              <a:rPr lang="fr-FR" sz="1800" dirty="0"/>
              <a:t> </a:t>
            </a:r>
            <a:r>
              <a:rPr lang="fr-FR" sz="1800" dirty="0" err="1"/>
              <a:t>kill</a:t>
            </a:r>
            <a:r>
              <a:rPr lang="fr-FR" sz="1800" dirty="0"/>
              <a:t> the active </a:t>
            </a:r>
            <a:r>
              <a:rPr lang="fr-FR" sz="1800" dirty="0" err="1"/>
              <a:t>biomass</a:t>
            </a:r>
            <a:r>
              <a:rPr lang="fr-FR" sz="1800" dirty="0"/>
              <a:t> and the </a:t>
            </a:r>
            <a:r>
              <a:rPr lang="fr-FR" sz="1800" dirty="0" err="1"/>
              <a:t>development</a:t>
            </a:r>
            <a:r>
              <a:rPr lang="fr-FR" sz="1800" dirty="0"/>
              <a:t> of </a:t>
            </a:r>
            <a:r>
              <a:rPr lang="fr-FR" sz="1800" dirty="0" err="1"/>
              <a:t>detrimental</a:t>
            </a:r>
            <a:r>
              <a:rPr lang="fr-FR" sz="1800" dirty="0"/>
              <a:t> </a:t>
            </a:r>
            <a:r>
              <a:rPr lang="fr-FR" sz="1800" dirty="0" err="1"/>
              <a:t>organisms</a:t>
            </a:r>
            <a:r>
              <a:rPr lang="fr-FR" sz="1800" dirty="0"/>
              <a:t>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could</a:t>
            </a:r>
            <a:r>
              <a:rPr lang="fr-FR" sz="1800" dirty="0"/>
              <a:t> impair the </a:t>
            </a:r>
            <a:r>
              <a:rPr lang="fr-FR" sz="1800" dirty="0" err="1"/>
              <a:t>process</a:t>
            </a:r>
            <a:r>
              <a:rPr lang="fr-FR" sz="1800" dirty="0"/>
              <a:t> (</a:t>
            </a:r>
            <a:r>
              <a:rPr lang="fr-FR" sz="1800" dirty="0" err="1"/>
              <a:t>e.g</a:t>
            </a:r>
            <a:r>
              <a:rPr lang="fr-FR" sz="1800" dirty="0"/>
              <a:t>., </a:t>
            </a:r>
            <a:r>
              <a:rPr lang="fr-FR" sz="1800" dirty="0" err="1"/>
              <a:t>filamentous</a:t>
            </a:r>
            <a:r>
              <a:rPr lang="fr-FR" sz="1800" dirty="0"/>
              <a:t> </a:t>
            </a:r>
            <a:r>
              <a:rPr lang="fr-FR" sz="1800" dirty="0" err="1"/>
              <a:t>bacteria</a:t>
            </a:r>
            <a:r>
              <a:rPr lang="fr-FR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31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err="1"/>
              <a:t>Because</a:t>
            </a:r>
            <a:r>
              <a:rPr lang="fr-FR" sz="1800" dirty="0"/>
              <a:t> of </a:t>
            </a:r>
            <a:r>
              <a:rPr lang="fr-FR" sz="1800" dirty="0" err="1"/>
              <a:t>space</a:t>
            </a:r>
            <a:r>
              <a:rPr lang="fr-FR" sz="1800" dirty="0"/>
              <a:t> </a:t>
            </a:r>
            <a:r>
              <a:rPr lang="fr-FR" sz="1800" dirty="0" err="1"/>
              <a:t>requirements</a:t>
            </a:r>
            <a:r>
              <a:rPr lang="fr-FR" sz="1800" dirty="0"/>
              <a:t> and </a:t>
            </a:r>
            <a:r>
              <a:rPr lang="fr-FR" sz="1800" dirty="0" err="1"/>
              <a:t>odours</a:t>
            </a:r>
            <a:r>
              <a:rPr lang="fr-FR" sz="1800" dirty="0"/>
              <a:t>, </a:t>
            </a:r>
            <a:r>
              <a:rPr lang="fr-FR" sz="1800" dirty="0" err="1"/>
              <a:t>Centralized</a:t>
            </a:r>
            <a:r>
              <a:rPr lang="fr-FR" sz="1800" dirty="0"/>
              <a:t> </a:t>
            </a:r>
            <a:r>
              <a:rPr lang="fr-FR" sz="1800" dirty="0" err="1"/>
              <a:t>Treatment</a:t>
            </a:r>
            <a:r>
              <a:rPr lang="fr-FR" sz="1800" dirty="0"/>
              <a:t> </a:t>
            </a:r>
            <a:r>
              <a:rPr lang="fr-FR" sz="1800" dirty="0" err="1"/>
              <a:t>facilities</a:t>
            </a:r>
            <a:r>
              <a:rPr lang="fr-FR" sz="1800" dirty="0"/>
              <a:t> are </a:t>
            </a:r>
            <a:r>
              <a:rPr lang="fr-FR" sz="1800" dirty="0" err="1"/>
              <a:t>generally</a:t>
            </a:r>
            <a:r>
              <a:rPr lang="fr-FR" sz="1800" dirty="0"/>
              <a:t> </a:t>
            </a:r>
            <a:r>
              <a:rPr lang="fr-FR" sz="1800" dirty="0" err="1"/>
              <a:t>located</a:t>
            </a:r>
            <a:r>
              <a:rPr lang="fr-FR" sz="1800" dirty="0"/>
              <a:t> in the </a:t>
            </a:r>
            <a:r>
              <a:rPr lang="fr-FR" sz="1800" dirty="0" err="1"/>
              <a:t>periphery</a:t>
            </a:r>
            <a:r>
              <a:rPr lang="fr-FR" sz="1800" dirty="0"/>
              <a:t> of </a:t>
            </a:r>
            <a:r>
              <a:rPr lang="fr-FR" sz="1800" dirty="0" err="1"/>
              <a:t>densely</a:t>
            </a:r>
            <a:r>
              <a:rPr lang="fr-FR" sz="1800" dirty="0"/>
              <a:t> </a:t>
            </a:r>
            <a:r>
              <a:rPr lang="fr-FR" sz="1800" dirty="0" err="1"/>
              <a:t>populated</a:t>
            </a:r>
            <a:r>
              <a:rPr lang="fr-FR" sz="1800" dirty="0"/>
              <a:t> areas.</a:t>
            </a:r>
          </a:p>
          <a:p>
            <a:r>
              <a:rPr lang="fr-FR" sz="1800" dirty="0" err="1"/>
              <a:t>Although</a:t>
            </a:r>
            <a:r>
              <a:rPr lang="fr-FR" sz="1800" dirty="0"/>
              <a:t> the effluent </a:t>
            </a:r>
            <a:r>
              <a:rPr lang="fr-FR" sz="1800" dirty="0" err="1"/>
              <a:t>produced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of </a:t>
            </a:r>
            <a:r>
              <a:rPr lang="fr-FR" sz="1800" dirty="0" err="1"/>
              <a:t>high</a:t>
            </a:r>
            <a:r>
              <a:rPr lang="fr-FR" sz="1800" dirty="0"/>
              <a:t> </a:t>
            </a:r>
            <a:r>
              <a:rPr lang="fr-FR" sz="1800" dirty="0" err="1"/>
              <a:t>quality</a:t>
            </a:r>
            <a:r>
              <a:rPr lang="fr-FR" sz="1800" dirty="0"/>
              <a:t>,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still</a:t>
            </a:r>
            <a:r>
              <a:rPr lang="fr-FR" sz="1800" dirty="0"/>
              <a:t> poses a </a:t>
            </a:r>
            <a:r>
              <a:rPr lang="fr-FR" sz="1800" dirty="0" err="1"/>
              <a:t>health</a:t>
            </a:r>
            <a:r>
              <a:rPr lang="fr-FR" sz="1800" dirty="0"/>
              <a:t> </a:t>
            </a:r>
            <a:r>
              <a:rPr lang="fr-FR" sz="1800" dirty="0" err="1"/>
              <a:t>risk</a:t>
            </a:r>
            <a:r>
              <a:rPr lang="fr-FR" sz="1800" dirty="0"/>
              <a:t> and </a:t>
            </a:r>
            <a:r>
              <a:rPr lang="fr-FR" sz="1800" dirty="0" err="1"/>
              <a:t>should</a:t>
            </a:r>
            <a:r>
              <a:rPr lang="fr-FR" sz="1800" dirty="0"/>
              <a:t> not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directly</a:t>
            </a:r>
            <a:r>
              <a:rPr lang="fr-FR" sz="1800" dirty="0"/>
              <a:t> </a:t>
            </a:r>
            <a:r>
              <a:rPr lang="fr-FR" sz="1800" dirty="0" err="1"/>
              <a:t>handled</a:t>
            </a:r>
            <a:r>
              <a:rPr lang="fr-FR" sz="1800" dirty="0"/>
              <a:t>. In the </a:t>
            </a:r>
            <a:r>
              <a:rPr lang="fr-FR" sz="1800" dirty="0" err="1"/>
              <a:t>excess</a:t>
            </a:r>
            <a:r>
              <a:rPr lang="fr-FR" sz="1800" dirty="0"/>
              <a:t>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pathogens</a:t>
            </a:r>
            <a:r>
              <a:rPr lang="fr-FR" sz="1800" dirty="0"/>
              <a:t> are </a:t>
            </a:r>
            <a:r>
              <a:rPr lang="fr-FR" sz="1800" dirty="0" err="1"/>
              <a:t>substantially</a:t>
            </a:r>
            <a:r>
              <a:rPr lang="fr-FR" sz="1800" dirty="0"/>
              <a:t> </a:t>
            </a:r>
            <a:r>
              <a:rPr lang="fr-FR" sz="1800" dirty="0" err="1"/>
              <a:t>reduced</a:t>
            </a:r>
            <a:r>
              <a:rPr lang="fr-FR" sz="1800" dirty="0"/>
              <a:t>, but not </a:t>
            </a:r>
            <a:r>
              <a:rPr lang="fr-FR" sz="1800" dirty="0" err="1"/>
              <a:t>eliminated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18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 smtClean="0"/>
              <a:t>To </a:t>
            </a:r>
            <a:r>
              <a:rPr lang="fr-FR" sz="1800" dirty="0" err="1" smtClean="0"/>
              <a:t>prevent</a:t>
            </a:r>
            <a:r>
              <a:rPr lang="fr-FR" sz="1800" dirty="0" smtClean="0"/>
              <a:t> the release of </a:t>
            </a:r>
            <a:r>
              <a:rPr lang="fr-FR" sz="1800" dirty="0" err="1" smtClean="0"/>
              <a:t>odorous</a:t>
            </a:r>
            <a:r>
              <a:rPr lang="fr-FR" sz="1800" dirty="0" smtClean="0"/>
              <a:t> </a:t>
            </a:r>
            <a:r>
              <a:rPr lang="fr-FR" sz="1800" dirty="0" err="1" smtClean="0"/>
              <a:t>gases</a:t>
            </a:r>
            <a:r>
              <a:rPr lang="fr-FR" sz="1800" dirty="0" smtClean="0"/>
              <a:t>, </a:t>
            </a:r>
            <a:r>
              <a:rPr lang="fr-FR" sz="1800" dirty="0" err="1" smtClean="0"/>
              <a:t>frequent</a:t>
            </a:r>
            <a:r>
              <a:rPr lang="fr-FR" sz="1800" dirty="0" smtClean="0"/>
              <a:t> </a:t>
            </a:r>
            <a:r>
              <a:rPr lang="fr-FR" sz="1800" dirty="0" err="1" smtClean="0"/>
              <a:t>sludge</a:t>
            </a:r>
            <a:r>
              <a:rPr lang="fr-FR" sz="1800" dirty="0" smtClean="0"/>
              <a:t> </a:t>
            </a:r>
            <a:r>
              <a:rPr lang="fr-FR" sz="1800" dirty="0" err="1" smtClean="0"/>
              <a:t>removal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necessary</a:t>
            </a:r>
            <a:r>
              <a:rPr lang="fr-FR" sz="1800" dirty="0" smtClean="0"/>
              <a:t>. </a:t>
            </a:r>
            <a:r>
              <a:rPr lang="fr-FR" sz="1800" dirty="0" err="1" smtClean="0"/>
              <a:t>Sludge</a:t>
            </a:r>
            <a:r>
              <a:rPr lang="fr-FR" sz="1800" dirty="0" smtClean="0"/>
              <a:t> and </a:t>
            </a:r>
            <a:r>
              <a:rPr lang="fr-FR" sz="1800" dirty="0" err="1" smtClean="0"/>
              <a:t>scum</a:t>
            </a:r>
            <a:r>
              <a:rPr lang="fr-FR" sz="1800" dirty="0" smtClean="0"/>
              <a:t> must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handled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care as </a:t>
            </a:r>
            <a:r>
              <a:rPr lang="fr-FR" sz="1800" dirty="0" err="1" smtClean="0"/>
              <a:t>they</a:t>
            </a:r>
            <a:r>
              <a:rPr lang="fr-FR" sz="1800" dirty="0" smtClean="0"/>
              <a:t> </a:t>
            </a:r>
            <a:r>
              <a:rPr lang="fr-FR" sz="1800" dirty="0" err="1" smtClean="0"/>
              <a:t>contain</a:t>
            </a:r>
            <a:r>
              <a:rPr lang="fr-FR" sz="1800" dirty="0" smtClean="0"/>
              <a:t> </a:t>
            </a:r>
            <a:r>
              <a:rPr lang="fr-FR" sz="1800" dirty="0" err="1" smtClean="0"/>
              <a:t>high</a:t>
            </a:r>
            <a:r>
              <a:rPr lang="fr-FR" sz="1800" dirty="0" smtClean="0"/>
              <a:t> </a:t>
            </a:r>
            <a:r>
              <a:rPr lang="fr-FR" sz="1800" dirty="0" err="1" smtClean="0"/>
              <a:t>levels</a:t>
            </a:r>
            <a:r>
              <a:rPr lang="fr-FR" sz="1800" dirty="0" smtClean="0"/>
              <a:t> of </a:t>
            </a:r>
            <a:r>
              <a:rPr lang="fr-FR" sz="1800" dirty="0" err="1" smtClean="0"/>
              <a:t>pathogenic</a:t>
            </a:r>
            <a:r>
              <a:rPr lang="fr-FR" sz="1800" dirty="0" smtClean="0"/>
              <a:t> </a:t>
            </a:r>
            <a:r>
              <a:rPr lang="fr-FR" sz="1800" dirty="0" err="1" smtClean="0"/>
              <a:t>organisms</a:t>
            </a:r>
            <a:r>
              <a:rPr lang="fr-FR" sz="1800" dirty="0" smtClean="0"/>
              <a:t>; </a:t>
            </a:r>
            <a:r>
              <a:rPr lang="fr-FR" sz="1800" dirty="0" err="1" smtClean="0"/>
              <a:t>they</a:t>
            </a:r>
            <a:r>
              <a:rPr lang="fr-FR" sz="1800" dirty="0" smtClean="0"/>
              <a:t> </a:t>
            </a:r>
            <a:r>
              <a:rPr lang="fr-FR" sz="1800" dirty="0" err="1" smtClean="0"/>
              <a:t>require</a:t>
            </a:r>
            <a:r>
              <a:rPr lang="fr-FR" sz="1800" dirty="0" smtClean="0"/>
              <a:t> </a:t>
            </a:r>
            <a:r>
              <a:rPr lang="fr-FR" sz="1800" dirty="0" err="1" smtClean="0"/>
              <a:t>further</a:t>
            </a:r>
            <a:r>
              <a:rPr lang="fr-FR" sz="1800" dirty="0" smtClean="0"/>
              <a:t>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 and </a:t>
            </a:r>
            <a:r>
              <a:rPr lang="fr-FR" sz="1800" dirty="0" err="1" smtClean="0"/>
              <a:t>adequate</a:t>
            </a:r>
            <a:r>
              <a:rPr lang="fr-FR" sz="1800" dirty="0" smtClean="0"/>
              <a:t> </a:t>
            </a:r>
            <a:r>
              <a:rPr lang="fr-FR" sz="1800" dirty="0" err="1" smtClean="0"/>
              <a:t>disposal</a:t>
            </a:r>
            <a:r>
              <a:rPr lang="fr-FR" sz="1800" dirty="0" smtClean="0"/>
              <a:t>. </a:t>
            </a:r>
            <a:r>
              <a:rPr lang="fr-FR" sz="1800" dirty="0" err="1" smtClean="0"/>
              <a:t>Appropriate</a:t>
            </a:r>
            <a:r>
              <a:rPr lang="fr-FR" sz="1800" dirty="0" smtClean="0"/>
              <a:t> protective </a:t>
            </a:r>
            <a:r>
              <a:rPr lang="fr-FR" sz="1800" dirty="0" err="1" smtClean="0"/>
              <a:t>clothing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necessary</a:t>
            </a:r>
            <a:r>
              <a:rPr lang="fr-FR" sz="1800" dirty="0" smtClean="0"/>
              <a:t> for </a:t>
            </a:r>
            <a:r>
              <a:rPr lang="fr-FR" sz="1800" dirty="0" err="1" smtClean="0"/>
              <a:t>workers</a:t>
            </a:r>
            <a:r>
              <a:rPr lang="fr-FR" sz="1800" dirty="0" smtClean="0"/>
              <a:t> </a:t>
            </a: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may</a:t>
            </a:r>
            <a:r>
              <a:rPr lang="fr-FR" sz="1800" dirty="0" smtClean="0"/>
              <a:t> come in contact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effluent, </a:t>
            </a:r>
            <a:r>
              <a:rPr lang="fr-FR" sz="1800" dirty="0" err="1" smtClean="0"/>
              <a:t>scum</a:t>
            </a:r>
            <a:r>
              <a:rPr lang="fr-FR" sz="1800" dirty="0" smtClean="0"/>
              <a:t> or </a:t>
            </a:r>
            <a:r>
              <a:rPr lang="fr-FR" sz="1800" dirty="0" err="1" smtClean="0"/>
              <a:t>sludge</a:t>
            </a:r>
            <a:r>
              <a:rPr lang="fr-FR" sz="1800" dirty="0" smtClean="0"/>
              <a:t>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803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Anaerobic</a:t>
            </a:r>
            <a:r>
              <a:rPr lang="fr-FR" b="1" dirty="0" smtClean="0"/>
              <a:t> </a:t>
            </a:r>
            <a:r>
              <a:rPr lang="fr-FR" b="1" dirty="0" err="1" smtClean="0"/>
              <a:t>Baffled</a:t>
            </a:r>
            <a:r>
              <a:rPr lang="fr-FR" b="1" dirty="0" smtClean="0"/>
              <a:t> </a:t>
            </a:r>
            <a:r>
              <a:rPr lang="fr-FR" b="1" dirty="0" err="1" smtClean="0"/>
              <a:t>Reactor</a:t>
            </a:r>
            <a:r>
              <a:rPr lang="fr-FR" b="1" dirty="0" smtClean="0"/>
              <a:t> (ABR)</a:t>
            </a:r>
            <a:endParaRPr lang="fr-FR" b="1" dirty="0"/>
          </a:p>
        </p:txBody>
      </p:sp>
      <p:pic>
        <p:nvPicPr>
          <p:cNvPr id="3" name="Image 2" descr="T3-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7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Operation</a:t>
            </a:r>
            <a:r>
              <a:rPr lang="fr-FR" sz="3200" b="1" dirty="0" smtClean="0"/>
              <a:t> &amp; Maintenance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An ABR </a:t>
            </a:r>
            <a:r>
              <a:rPr lang="fr-FR" sz="1800" dirty="0" err="1"/>
              <a:t>requires</a:t>
            </a:r>
            <a:r>
              <a:rPr lang="fr-FR" sz="1800" dirty="0"/>
              <a:t> a start-up </a:t>
            </a:r>
            <a:r>
              <a:rPr lang="fr-FR" sz="1800" dirty="0" err="1"/>
              <a:t>period</a:t>
            </a:r>
            <a:r>
              <a:rPr lang="fr-FR" sz="1800" dirty="0"/>
              <a:t> of </a:t>
            </a:r>
            <a:r>
              <a:rPr lang="fr-FR" sz="1800" dirty="0" err="1"/>
              <a:t>several</a:t>
            </a:r>
            <a:r>
              <a:rPr lang="fr-FR" sz="1800" dirty="0"/>
              <a:t> </a:t>
            </a:r>
            <a:r>
              <a:rPr lang="fr-FR" sz="1800" dirty="0" err="1"/>
              <a:t>months</a:t>
            </a:r>
            <a:r>
              <a:rPr lang="fr-FR" sz="1800" dirty="0"/>
              <a:t> to </a:t>
            </a:r>
            <a:r>
              <a:rPr lang="fr-FR" sz="1800" dirty="0" err="1"/>
              <a:t>reach</a:t>
            </a:r>
            <a:r>
              <a:rPr lang="fr-FR" sz="1800" dirty="0"/>
              <a:t> full </a:t>
            </a:r>
            <a:r>
              <a:rPr lang="fr-FR" sz="1800" dirty="0" err="1"/>
              <a:t>treatment</a:t>
            </a:r>
            <a:r>
              <a:rPr lang="fr-FR" sz="1800" dirty="0"/>
              <a:t> capacity </a:t>
            </a:r>
            <a:r>
              <a:rPr lang="fr-FR" sz="1800" dirty="0" err="1"/>
              <a:t>since</a:t>
            </a:r>
            <a:r>
              <a:rPr lang="fr-FR" sz="1800" dirty="0"/>
              <a:t> the slow </a:t>
            </a:r>
            <a:r>
              <a:rPr lang="fr-FR" sz="1800" dirty="0" err="1"/>
              <a:t>growing</a:t>
            </a:r>
            <a:r>
              <a:rPr lang="fr-FR" sz="1800" dirty="0"/>
              <a:t> </a:t>
            </a:r>
            <a:r>
              <a:rPr lang="fr-FR" sz="1800" dirty="0" err="1"/>
              <a:t>anaerobic</a:t>
            </a:r>
            <a:r>
              <a:rPr lang="fr-FR" sz="1800" dirty="0"/>
              <a:t> </a:t>
            </a:r>
            <a:r>
              <a:rPr lang="fr-FR" sz="1800" dirty="0" err="1"/>
              <a:t>biomass</a:t>
            </a:r>
            <a:r>
              <a:rPr lang="fr-FR" sz="1800" dirty="0"/>
              <a:t> first </a:t>
            </a:r>
            <a:r>
              <a:rPr lang="fr-FR" sz="1800" dirty="0" err="1"/>
              <a:t>needs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established</a:t>
            </a:r>
            <a:r>
              <a:rPr lang="fr-FR" sz="1800" dirty="0"/>
              <a:t> in the </a:t>
            </a:r>
            <a:r>
              <a:rPr lang="fr-FR" sz="1800" dirty="0" err="1"/>
              <a:t>reactor</a:t>
            </a:r>
            <a:r>
              <a:rPr lang="fr-FR" sz="1800" dirty="0"/>
              <a:t>. To </a:t>
            </a:r>
            <a:r>
              <a:rPr lang="fr-FR" sz="1800" dirty="0" err="1"/>
              <a:t>reduce</a:t>
            </a:r>
            <a:r>
              <a:rPr lang="fr-FR" sz="1800" dirty="0"/>
              <a:t> start-up time, the ABR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inoculated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anaerobic</a:t>
            </a:r>
            <a:r>
              <a:rPr lang="fr-FR" sz="1800" dirty="0"/>
              <a:t> </a:t>
            </a:r>
            <a:r>
              <a:rPr lang="fr-FR" sz="1800" dirty="0" err="1"/>
              <a:t>bacteria</a:t>
            </a:r>
            <a:r>
              <a:rPr lang="fr-FR" sz="1800" dirty="0"/>
              <a:t>, </a:t>
            </a:r>
            <a:r>
              <a:rPr lang="fr-FR" sz="1800" dirty="0" err="1"/>
              <a:t>e.g</a:t>
            </a:r>
            <a:r>
              <a:rPr lang="fr-FR" sz="1800" dirty="0"/>
              <a:t>., by </a:t>
            </a:r>
            <a:r>
              <a:rPr lang="fr-FR" sz="1800" dirty="0" err="1"/>
              <a:t>adding</a:t>
            </a:r>
            <a:r>
              <a:rPr lang="fr-FR" sz="1800" dirty="0"/>
              <a:t> </a:t>
            </a:r>
            <a:r>
              <a:rPr lang="fr-FR" sz="1800" dirty="0" err="1"/>
              <a:t>fresh</a:t>
            </a:r>
            <a:r>
              <a:rPr lang="fr-FR" sz="1800" dirty="0"/>
              <a:t> </a:t>
            </a:r>
            <a:r>
              <a:rPr lang="fr-FR" sz="1800" dirty="0" err="1"/>
              <a:t>cow</a:t>
            </a:r>
            <a:r>
              <a:rPr lang="fr-FR" sz="1800" dirty="0"/>
              <a:t> </a:t>
            </a:r>
            <a:r>
              <a:rPr lang="fr-FR" sz="1800" dirty="0" err="1"/>
              <a:t>dung</a:t>
            </a:r>
            <a:r>
              <a:rPr lang="fr-FR" sz="1800" dirty="0"/>
              <a:t> or </a:t>
            </a:r>
            <a:r>
              <a:rPr lang="fr-FR" sz="1800" dirty="0" err="1"/>
              <a:t>septic</a:t>
            </a:r>
            <a:r>
              <a:rPr lang="fr-FR" sz="1800" dirty="0"/>
              <a:t> tank </a:t>
            </a:r>
            <a:r>
              <a:rPr lang="fr-FR" sz="1800" dirty="0" err="1"/>
              <a:t>sludge</a:t>
            </a:r>
            <a:r>
              <a:rPr lang="fr-FR" sz="1800" dirty="0"/>
              <a:t>. The </a:t>
            </a:r>
            <a:r>
              <a:rPr lang="fr-FR" sz="1800" dirty="0" err="1"/>
              <a:t>added</a:t>
            </a:r>
            <a:r>
              <a:rPr lang="fr-FR" sz="1800" dirty="0"/>
              <a:t> stock of active </a:t>
            </a:r>
            <a:r>
              <a:rPr lang="fr-FR" sz="1800" dirty="0" err="1"/>
              <a:t>bacteria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then</a:t>
            </a:r>
            <a:r>
              <a:rPr lang="fr-FR" sz="1800" dirty="0"/>
              <a:t> </a:t>
            </a:r>
            <a:r>
              <a:rPr lang="fr-FR" sz="1800" dirty="0" err="1"/>
              <a:t>multiply</a:t>
            </a:r>
            <a:r>
              <a:rPr lang="fr-FR" sz="1800" dirty="0"/>
              <a:t> and </a:t>
            </a:r>
            <a:r>
              <a:rPr lang="fr-FR" sz="1800" dirty="0" err="1"/>
              <a:t>adapt</a:t>
            </a:r>
            <a:r>
              <a:rPr lang="fr-FR" sz="1800" dirty="0"/>
              <a:t> to the </a:t>
            </a:r>
            <a:r>
              <a:rPr lang="fr-FR" sz="1800" dirty="0" err="1"/>
              <a:t>incoming</a:t>
            </a:r>
            <a:r>
              <a:rPr lang="fr-FR" sz="1800" dirty="0"/>
              <a:t> </a:t>
            </a:r>
            <a:r>
              <a:rPr lang="fr-FR" sz="1800" dirty="0" err="1"/>
              <a:t>wastewater</a:t>
            </a:r>
            <a:r>
              <a:rPr lang="fr-FR" sz="1800" dirty="0"/>
              <a:t>. </a:t>
            </a:r>
            <a:r>
              <a:rPr lang="fr-FR" sz="1800" dirty="0" err="1"/>
              <a:t>Because</a:t>
            </a:r>
            <a:r>
              <a:rPr lang="fr-FR" sz="1800" dirty="0"/>
              <a:t> of the </a:t>
            </a:r>
            <a:r>
              <a:rPr lang="fr-FR" sz="1800" dirty="0" err="1"/>
              <a:t>delicate</a:t>
            </a:r>
            <a:r>
              <a:rPr lang="fr-FR" sz="1800" dirty="0"/>
              <a:t> </a:t>
            </a:r>
            <a:r>
              <a:rPr lang="fr-FR" sz="1800" dirty="0" err="1"/>
              <a:t>ecology</a:t>
            </a:r>
            <a:r>
              <a:rPr lang="fr-FR" sz="1800" dirty="0"/>
              <a:t>, care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not to </a:t>
            </a:r>
            <a:r>
              <a:rPr lang="fr-FR" sz="1800" dirty="0" err="1"/>
              <a:t>discharge</a:t>
            </a:r>
            <a:r>
              <a:rPr lang="fr-FR" sz="1800" dirty="0"/>
              <a:t> </a:t>
            </a:r>
            <a:r>
              <a:rPr lang="fr-FR" sz="1800" dirty="0" err="1"/>
              <a:t>harsh</a:t>
            </a:r>
            <a:r>
              <a:rPr lang="fr-FR" sz="1800" dirty="0"/>
              <a:t> </a:t>
            </a:r>
            <a:r>
              <a:rPr lang="fr-FR" sz="1800" dirty="0" err="1"/>
              <a:t>chemicals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the ABR.</a:t>
            </a:r>
          </a:p>
          <a:p>
            <a:r>
              <a:rPr lang="fr-FR" sz="1800" dirty="0" err="1"/>
              <a:t>Scum</a:t>
            </a:r>
            <a:r>
              <a:rPr lang="fr-FR" sz="1800" dirty="0"/>
              <a:t> and </a:t>
            </a:r>
            <a:r>
              <a:rPr lang="fr-FR" sz="1800" dirty="0" err="1"/>
              <a:t>sludge</a:t>
            </a:r>
            <a:r>
              <a:rPr lang="fr-FR" sz="1800" dirty="0"/>
              <a:t> </a:t>
            </a:r>
            <a:r>
              <a:rPr lang="fr-FR" sz="1800" dirty="0" err="1"/>
              <a:t>levels</a:t>
            </a:r>
            <a:r>
              <a:rPr lang="fr-FR" sz="1800" dirty="0"/>
              <a:t> </a:t>
            </a:r>
            <a:r>
              <a:rPr lang="fr-FR" sz="1800" dirty="0" err="1"/>
              <a:t>need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monitored</a:t>
            </a:r>
            <a:r>
              <a:rPr lang="fr-FR" sz="1800" dirty="0"/>
              <a:t> to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the tank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functioning</a:t>
            </a:r>
            <a:r>
              <a:rPr lang="fr-FR" sz="1800" dirty="0"/>
              <a:t> </a:t>
            </a:r>
            <a:r>
              <a:rPr lang="fr-FR" sz="1800" dirty="0" err="1"/>
              <a:t>well</a:t>
            </a:r>
            <a:r>
              <a:rPr lang="fr-FR" sz="1800" dirty="0"/>
              <a:t>. </a:t>
            </a:r>
            <a:r>
              <a:rPr lang="fr-FR" sz="1800" dirty="0" err="1"/>
              <a:t>Process</a:t>
            </a:r>
            <a:r>
              <a:rPr lang="fr-FR" sz="1800" dirty="0"/>
              <a:t> </a:t>
            </a:r>
            <a:r>
              <a:rPr lang="fr-FR" sz="1800" dirty="0" err="1"/>
              <a:t>operation</a:t>
            </a:r>
            <a:r>
              <a:rPr lang="fr-FR" sz="1800" dirty="0"/>
              <a:t> in </a:t>
            </a:r>
            <a:r>
              <a:rPr lang="fr-FR" sz="1800" dirty="0" err="1"/>
              <a:t>general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not </a:t>
            </a:r>
            <a:r>
              <a:rPr lang="fr-FR" sz="1800" dirty="0" err="1"/>
              <a:t>required</a:t>
            </a:r>
            <a:r>
              <a:rPr lang="fr-FR" sz="1800" dirty="0"/>
              <a:t>, and maintenance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limited</a:t>
            </a:r>
            <a:r>
              <a:rPr lang="fr-FR" sz="1800" dirty="0"/>
              <a:t> to the </a:t>
            </a:r>
            <a:r>
              <a:rPr lang="fr-FR" sz="1800" dirty="0" err="1"/>
              <a:t>removal</a:t>
            </a:r>
            <a:r>
              <a:rPr lang="fr-FR" sz="1800" dirty="0"/>
              <a:t> of </a:t>
            </a:r>
            <a:r>
              <a:rPr lang="fr-FR" sz="1800" dirty="0" err="1"/>
              <a:t>accumulated</a:t>
            </a:r>
            <a:r>
              <a:rPr lang="fr-FR" sz="1800" dirty="0"/>
              <a:t> </a:t>
            </a:r>
            <a:r>
              <a:rPr lang="fr-FR" sz="1800" dirty="0" err="1"/>
              <a:t>sludge</a:t>
            </a:r>
            <a:r>
              <a:rPr lang="fr-FR" sz="1800" dirty="0"/>
              <a:t> and </a:t>
            </a:r>
            <a:r>
              <a:rPr lang="fr-FR" sz="1800" dirty="0" err="1"/>
              <a:t>scum</a:t>
            </a:r>
            <a:r>
              <a:rPr lang="fr-FR" sz="1800" dirty="0"/>
              <a:t> </a:t>
            </a:r>
            <a:r>
              <a:rPr lang="fr-FR" sz="1800" dirty="0" err="1"/>
              <a:t>every</a:t>
            </a:r>
            <a:r>
              <a:rPr lang="fr-FR" sz="1800" dirty="0"/>
              <a:t> 1 to 3 </a:t>
            </a:r>
            <a:r>
              <a:rPr lang="fr-FR" sz="1800" dirty="0" err="1"/>
              <a:t>years</a:t>
            </a:r>
            <a:r>
              <a:rPr lang="fr-FR" sz="1800" dirty="0"/>
              <a:t>. This </a:t>
            </a:r>
            <a:r>
              <a:rPr lang="fr-FR" sz="1800" dirty="0" err="1"/>
              <a:t>is</a:t>
            </a:r>
            <a:r>
              <a:rPr lang="fr-FR" sz="1800" dirty="0"/>
              <a:t> best </a:t>
            </a:r>
            <a:r>
              <a:rPr lang="fr-FR" sz="1800" dirty="0" err="1"/>
              <a:t>done</a:t>
            </a:r>
            <a:r>
              <a:rPr lang="fr-FR" sz="1800" dirty="0"/>
              <a:t> </a:t>
            </a:r>
            <a:r>
              <a:rPr lang="fr-FR" sz="1800" dirty="0" err="1"/>
              <a:t>using</a:t>
            </a:r>
            <a:r>
              <a:rPr lang="fr-FR" sz="1800" dirty="0"/>
              <a:t> a </a:t>
            </a:r>
            <a:r>
              <a:rPr lang="fr-FR" sz="1800" dirty="0" err="1"/>
              <a:t>Motorized</a:t>
            </a:r>
            <a:r>
              <a:rPr lang="fr-FR" sz="1800" dirty="0"/>
              <a:t> </a:t>
            </a:r>
            <a:r>
              <a:rPr lang="fr-FR" sz="1800" dirty="0" err="1"/>
              <a:t>Emptying</a:t>
            </a:r>
            <a:r>
              <a:rPr lang="fr-FR" sz="1800" dirty="0"/>
              <a:t> and Transport </a:t>
            </a:r>
            <a:r>
              <a:rPr lang="fr-FR" sz="1800" dirty="0" err="1"/>
              <a:t>technology</a:t>
            </a:r>
            <a:r>
              <a:rPr lang="fr-FR" sz="1800" dirty="0"/>
              <a:t> (C.3). The </a:t>
            </a:r>
            <a:r>
              <a:rPr lang="fr-FR" sz="1800" dirty="0" err="1"/>
              <a:t>desludging</a:t>
            </a:r>
            <a:r>
              <a:rPr lang="fr-FR" sz="1800" dirty="0"/>
              <a:t> </a:t>
            </a:r>
            <a:r>
              <a:rPr lang="fr-FR" sz="1800" dirty="0" err="1"/>
              <a:t>frequency</a:t>
            </a:r>
            <a:r>
              <a:rPr lang="fr-FR" sz="1800" dirty="0"/>
              <a:t> </a:t>
            </a:r>
            <a:r>
              <a:rPr lang="fr-FR" sz="1800" dirty="0" err="1"/>
              <a:t>depends</a:t>
            </a:r>
            <a:r>
              <a:rPr lang="fr-FR" sz="1800" dirty="0"/>
              <a:t> on the </a:t>
            </a:r>
            <a:r>
              <a:rPr lang="fr-FR" sz="1800" dirty="0" err="1"/>
              <a:t>chosen</a:t>
            </a:r>
            <a:r>
              <a:rPr lang="fr-FR" sz="1800" dirty="0"/>
              <a:t> </a:t>
            </a:r>
            <a:r>
              <a:rPr lang="fr-FR" sz="1800" dirty="0" err="1"/>
              <a:t>pre-treatment</a:t>
            </a:r>
            <a:r>
              <a:rPr lang="fr-FR" sz="1800" dirty="0"/>
              <a:t> </a:t>
            </a:r>
            <a:r>
              <a:rPr lang="fr-FR" sz="1800" dirty="0" err="1"/>
              <a:t>steps</a:t>
            </a:r>
            <a:r>
              <a:rPr lang="fr-FR" sz="1800" dirty="0"/>
              <a:t>, as </a:t>
            </a:r>
            <a:r>
              <a:rPr lang="fr-FR" sz="1800" dirty="0" err="1"/>
              <a:t>well</a:t>
            </a:r>
            <a:r>
              <a:rPr lang="fr-FR" sz="1800" dirty="0"/>
              <a:t> as on the design of the ABR.</a:t>
            </a:r>
          </a:p>
          <a:p>
            <a:r>
              <a:rPr lang="fr-FR" sz="1800" dirty="0"/>
              <a:t>ABR tanks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checked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time to time to </a:t>
            </a:r>
            <a:r>
              <a:rPr lang="fr-FR" sz="1800" dirty="0" err="1"/>
              <a:t>ensure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they</a:t>
            </a:r>
            <a:r>
              <a:rPr lang="fr-FR" sz="1800" dirty="0"/>
              <a:t> are </a:t>
            </a:r>
            <a:r>
              <a:rPr lang="fr-FR" sz="1800" dirty="0" err="1"/>
              <a:t>watertight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87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5192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Health</a:t>
            </a:r>
            <a:r>
              <a:rPr lang="fr-FR" sz="3200" b="1" dirty="0" smtClean="0"/>
              <a:t> Aspects &amp; </a:t>
            </a:r>
            <a:r>
              <a:rPr lang="fr-FR" sz="3200" b="1" dirty="0" err="1" smtClean="0"/>
              <a:t>Acceptance</a:t>
            </a:r>
            <a:endParaRPr 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4982"/>
            <a:ext cx="8229600" cy="5191182"/>
          </a:xfrm>
        </p:spPr>
        <p:txBody>
          <a:bodyPr>
            <a:noAutofit/>
          </a:bodyPr>
          <a:lstStyle/>
          <a:p>
            <a:r>
              <a:rPr lang="fr-FR" sz="1800" dirty="0"/>
              <a:t>Under normal operating conditions, </a:t>
            </a:r>
            <a:r>
              <a:rPr lang="fr-FR" sz="1800" dirty="0" err="1"/>
              <a:t>users</a:t>
            </a:r>
            <a:r>
              <a:rPr lang="fr-FR" sz="1800" dirty="0"/>
              <a:t> do not come in contact </a:t>
            </a:r>
            <a:r>
              <a:rPr lang="fr-FR" sz="1800" dirty="0" err="1"/>
              <a:t>with</a:t>
            </a:r>
            <a:r>
              <a:rPr lang="fr-FR" sz="1800" dirty="0"/>
              <a:t> the influent or effluent. Effluent, </a:t>
            </a:r>
            <a:r>
              <a:rPr lang="fr-FR" sz="1800" dirty="0" err="1"/>
              <a:t>scum</a:t>
            </a:r>
            <a:r>
              <a:rPr lang="fr-FR" sz="1800" dirty="0"/>
              <a:t> and </a:t>
            </a:r>
            <a:r>
              <a:rPr lang="fr-FR" sz="1800" dirty="0" err="1"/>
              <a:t>sludge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handled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care as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contain</a:t>
            </a:r>
            <a:r>
              <a:rPr lang="fr-FR" sz="1800" dirty="0"/>
              <a:t> </a:t>
            </a:r>
            <a:r>
              <a:rPr lang="fr-FR" sz="1800" dirty="0" err="1"/>
              <a:t>high</a:t>
            </a:r>
            <a:r>
              <a:rPr lang="fr-FR" sz="1800" dirty="0"/>
              <a:t> </a:t>
            </a:r>
            <a:r>
              <a:rPr lang="fr-FR" sz="1800" dirty="0" err="1"/>
              <a:t>levels</a:t>
            </a:r>
            <a:r>
              <a:rPr lang="fr-FR" sz="1800" dirty="0"/>
              <a:t> of </a:t>
            </a:r>
            <a:r>
              <a:rPr lang="fr-FR" sz="1800" dirty="0" err="1"/>
              <a:t>pathogenic</a:t>
            </a:r>
            <a:r>
              <a:rPr lang="fr-FR" sz="1800" dirty="0"/>
              <a:t> </a:t>
            </a:r>
            <a:r>
              <a:rPr lang="fr-FR" sz="1800" dirty="0" err="1"/>
              <a:t>organisms</a:t>
            </a:r>
            <a:r>
              <a:rPr lang="fr-FR" sz="1800" dirty="0"/>
              <a:t>. The effluent </a:t>
            </a:r>
            <a:r>
              <a:rPr lang="fr-FR" sz="1800" dirty="0" err="1"/>
              <a:t>contains</a:t>
            </a:r>
            <a:r>
              <a:rPr lang="fr-FR" sz="1800" dirty="0"/>
              <a:t> </a:t>
            </a:r>
            <a:r>
              <a:rPr lang="fr-FR" sz="1800" dirty="0" err="1"/>
              <a:t>odorous</a:t>
            </a:r>
            <a:r>
              <a:rPr lang="fr-FR" sz="1800" dirty="0"/>
              <a:t> compounds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have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removed</a:t>
            </a:r>
            <a:r>
              <a:rPr lang="fr-FR" sz="1800" dirty="0"/>
              <a:t> in a </a:t>
            </a:r>
            <a:r>
              <a:rPr lang="fr-FR" sz="1800" dirty="0" err="1"/>
              <a:t>further</a:t>
            </a:r>
            <a:r>
              <a:rPr lang="fr-FR" sz="1800" dirty="0"/>
              <a:t> </a:t>
            </a:r>
            <a:r>
              <a:rPr lang="fr-FR" sz="1800" dirty="0" err="1"/>
              <a:t>polishing</a:t>
            </a:r>
            <a:r>
              <a:rPr lang="fr-FR" sz="1800" dirty="0"/>
              <a:t> </a:t>
            </a:r>
            <a:r>
              <a:rPr lang="fr-FR" sz="1800" dirty="0" err="1"/>
              <a:t>step</a:t>
            </a:r>
            <a:r>
              <a:rPr lang="fr-FR" sz="1800" dirty="0"/>
              <a:t>.</a:t>
            </a:r>
          </a:p>
          <a:p>
            <a:r>
              <a:rPr lang="fr-FR" sz="1800" dirty="0"/>
              <a:t>Care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taken</a:t>
            </a:r>
            <a:r>
              <a:rPr lang="fr-FR" sz="1800" dirty="0"/>
              <a:t> to design and </a:t>
            </a:r>
            <a:r>
              <a:rPr lang="fr-FR" sz="1800" dirty="0" err="1"/>
              <a:t>locate</a:t>
            </a:r>
            <a:r>
              <a:rPr lang="fr-FR" sz="1800" dirty="0"/>
              <a:t> the </a:t>
            </a:r>
            <a:r>
              <a:rPr lang="fr-FR" sz="1800" dirty="0" err="1"/>
              <a:t>facility</a:t>
            </a:r>
            <a:r>
              <a:rPr lang="fr-FR" sz="1800" dirty="0"/>
              <a:t> </a:t>
            </a:r>
            <a:r>
              <a:rPr lang="fr-FR" sz="1800" dirty="0" err="1"/>
              <a:t>such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odours</a:t>
            </a:r>
            <a:r>
              <a:rPr lang="fr-FR" sz="1800" dirty="0"/>
              <a:t> do not </a:t>
            </a:r>
            <a:r>
              <a:rPr lang="fr-FR" sz="1800" dirty="0" err="1"/>
              <a:t>bother</a:t>
            </a:r>
            <a:r>
              <a:rPr lang="fr-FR" sz="1800" dirty="0"/>
              <a:t> </a:t>
            </a:r>
            <a:r>
              <a:rPr lang="fr-FR" sz="1800" dirty="0" err="1"/>
              <a:t>community</a:t>
            </a:r>
            <a:r>
              <a:rPr lang="fr-FR" sz="1800" dirty="0"/>
              <a:t> </a:t>
            </a:r>
            <a:r>
              <a:rPr lang="fr-FR" sz="1800" dirty="0" err="1"/>
              <a:t>members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08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Anaerobic</a:t>
            </a:r>
            <a:r>
              <a:rPr lang="fr-FR" b="1" dirty="0" smtClean="0"/>
              <a:t> </a:t>
            </a:r>
            <a:r>
              <a:rPr lang="fr-FR" b="1" dirty="0" err="1" smtClean="0"/>
              <a:t>Filter</a:t>
            </a:r>
            <a:endParaRPr lang="fr-FR" b="1" dirty="0"/>
          </a:p>
        </p:txBody>
      </p:sp>
      <p:pic>
        <p:nvPicPr>
          <p:cNvPr id="4" name="Image 3" descr="T4-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7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41474"/>
            <a:ext cx="68199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0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1671</Words>
  <Application>Microsoft Office PowerPoint</Application>
  <PresentationFormat>On-screen Show (4:3)</PresentationFormat>
  <Paragraphs>70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Thème Office</vt:lpstr>
      <vt:lpstr>Basic treatment processes</vt:lpstr>
      <vt:lpstr>Settler</vt:lpstr>
      <vt:lpstr>Operation &amp; Maintenance</vt:lpstr>
      <vt:lpstr>Health Aspects &amp; Acceptance</vt:lpstr>
      <vt:lpstr>Anaerobic Baffled Reactor (ABR)</vt:lpstr>
      <vt:lpstr>Operation &amp; Maintenance</vt:lpstr>
      <vt:lpstr>Health Aspects &amp; Acceptance</vt:lpstr>
      <vt:lpstr>Anaerobic Filter</vt:lpstr>
      <vt:lpstr>PowerPoint Presentation</vt:lpstr>
      <vt:lpstr>Operation &amp; Maintenance</vt:lpstr>
      <vt:lpstr>Health Aspects &amp; Acceptance</vt:lpstr>
      <vt:lpstr>Trickling filter </vt:lpstr>
      <vt:lpstr>Operation &amp; Maintenance</vt:lpstr>
      <vt:lpstr>Health Aspects &amp; Acceptance</vt:lpstr>
      <vt:lpstr>Waste Stabilization Ponds (WSP)</vt:lpstr>
      <vt:lpstr>Operation &amp; Maintenance</vt:lpstr>
      <vt:lpstr>Health Aspects &amp; Acceptance</vt:lpstr>
      <vt:lpstr>Free-Water Surface Constructed Wetland</vt:lpstr>
      <vt:lpstr>PowerPoint Presentation</vt:lpstr>
      <vt:lpstr>Operation &amp; Maintenance</vt:lpstr>
      <vt:lpstr>Health Aspects &amp; Acceptance</vt:lpstr>
      <vt:lpstr>Horizontal Subsurface Flow Constructed Wetland</vt:lpstr>
      <vt:lpstr>Operation &amp; Maintenance</vt:lpstr>
      <vt:lpstr>Health Aspects &amp; Acceptance</vt:lpstr>
      <vt:lpstr>Vertical Flow Constructed Wetland</vt:lpstr>
      <vt:lpstr>PowerPoint Presentation</vt:lpstr>
      <vt:lpstr>Operation &amp; Maintenance</vt:lpstr>
      <vt:lpstr>Health Aspects &amp; Acceptance</vt:lpstr>
      <vt:lpstr>Activated sludge</vt:lpstr>
      <vt:lpstr>PowerPoint Presentation</vt:lpstr>
      <vt:lpstr>Operation &amp; Maintenance</vt:lpstr>
      <vt:lpstr>Health Aspects &amp; Acceptance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Bsic treatment processes</dc:title>
  <dc:creator>Mostafa</dc:creator>
  <cp:lastModifiedBy>Bernard Njenga</cp:lastModifiedBy>
  <cp:revision>16</cp:revision>
  <dcterms:created xsi:type="dcterms:W3CDTF">2015-05-26T09:47:25Z</dcterms:created>
  <dcterms:modified xsi:type="dcterms:W3CDTF">2017-08-19T02:22:06Z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1288374</vt:lpwstr>
  </property>
  <property fmtid="{D5CDD505-2E9C-101B-9397-08002B2CF9AE}" pid="3" name="NXPowerLiteSettings">
    <vt:lpwstr>C4000400038000</vt:lpwstr>
  </property>
  <property fmtid="{D5CDD505-2E9C-101B-9397-08002B2CF9AE}" pid="4" name="NXPowerLiteVersion">
    <vt:lpwstr>D7.1.10</vt:lpwstr>
  </property>
</Properties>
</file>